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58" r:id="rId3"/>
    <p:sldId id="259" r:id="rId4"/>
    <p:sldId id="260" r:id="rId5"/>
    <p:sldId id="269" r:id="rId6"/>
    <p:sldId id="270" r:id="rId7"/>
    <p:sldId id="271" r:id="rId8"/>
    <p:sldId id="272" r:id="rId9"/>
    <p:sldId id="274" r:id="rId10"/>
    <p:sldId id="273" r:id="rId11"/>
    <p:sldId id="261" r:id="rId12"/>
    <p:sldId id="262" r:id="rId13"/>
    <p:sldId id="263" r:id="rId14"/>
    <p:sldId id="264" r:id="rId15"/>
    <p:sldId id="265" r:id="rId16"/>
    <p:sldId id="266" r:id="rId17"/>
    <p:sldId id="267" r:id="rId18"/>
    <p:sldId id="268" r:id="rId19"/>
    <p:sldId id="275" r:id="rId20"/>
  </p:sldIdLst>
  <p:sldSz cx="12192000" cy="6858000"/>
  <p:notesSz cx="6858000" cy="9144000"/>
  <p:defaultText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DO"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DF0728-0BEA-4161-936E-A83F61F3B1CA}" type="datetimeFigureOut">
              <a:rPr lang="es-DO" smtClean="0"/>
              <a:t>29/1/2021</a:t>
            </a:fld>
            <a:endParaRPr lang="es-DO"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DO"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DO"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EDA23D-A105-4CE0-BAD3-C2691340E502}" type="slidenum">
              <a:rPr lang="es-DO" smtClean="0"/>
              <a:t>‹Nº›</a:t>
            </a:fld>
            <a:endParaRPr lang="es-DO" dirty="0"/>
          </a:p>
        </p:txBody>
      </p:sp>
    </p:spTree>
    <p:extLst>
      <p:ext uri="{BB962C8B-B14F-4D97-AF65-F5344CB8AC3E}">
        <p14:creationId xmlns:p14="http://schemas.microsoft.com/office/powerpoint/2010/main" val="1460109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A1525E-C025-4862-9F3A-1F70A62BA42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DO"/>
          </a:p>
        </p:txBody>
      </p:sp>
      <p:sp>
        <p:nvSpPr>
          <p:cNvPr id="3" name="Subtítulo 2">
            <a:extLst>
              <a:ext uri="{FF2B5EF4-FFF2-40B4-BE49-F238E27FC236}">
                <a16:creationId xmlns:a16="http://schemas.microsoft.com/office/drawing/2014/main" id="{6C44C5A7-A330-4091-869B-FBFDB849CB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DO"/>
          </a:p>
        </p:txBody>
      </p:sp>
      <p:sp>
        <p:nvSpPr>
          <p:cNvPr id="4" name="Marcador de fecha 3">
            <a:extLst>
              <a:ext uri="{FF2B5EF4-FFF2-40B4-BE49-F238E27FC236}">
                <a16:creationId xmlns:a16="http://schemas.microsoft.com/office/drawing/2014/main" id="{80C2154C-EB45-47BD-ABB8-62BE17633897}"/>
              </a:ext>
            </a:extLst>
          </p:cNvPr>
          <p:cNvSpPr>
            <a:spLocks noGrp="1"/>
          </p:cNvSpPr>
          <p:nvPr>
            <p:ph type="dt" sz="half" idx="10"/>
          </p:nvPr>
        </p:nvSpPr>
        <p:spPr/>
        <p:txBody>
          <a:bodyPr/>
          <a:lstStyle/>
          <a:p>
            <a:fld id="{42D9E084-71B7-44C1-8E15-C16B14F040E0}" type="datetimeFigureOut">
              <a:rPr lang="es-DO" smtClean="0"/>
              <a:t>29/1/2021</a:t>
            </a:fld>
            <a:endParaRPr lang="es-DO" dirty="0"/>
          </a:p>
        </p:txBody>
      </p:sp>
      <p:sp>
        <p:nvSpPr>
          <p:cNvPr id="5" name="Marcador de pie de página 4">
            <a:extLst>
              <a:ext uri="{FF2B5EF4-FFF2-40B4-BE49-F238E27FC236}">
                <a16:creationId xmlns:a16="http://schemas.microsoft.com/office/drawing/2014/main" id="{AD845CD1-1CD6-4D22-92C4-6801D785006B}"/>
              </a:ext>
            </a:extLst>
          </p:cNvPr>
          <p:cNvSpPr>
            <a:spLocks noGrp="1"/>
          </p:cNvSpPr>
          <p:nvPr>
            <p:ph type="ftr" sz="quarter" idx="11"/>
          </p:nvPr>
        </p:nvSpPr>
        <p:spPr/>
        <p:txBody>
          <a:bodyPr/>
          <a:lstStyle/>
          <a:p>
            <a:endParaRPr lang="es-DO" dirty="0"/>
          </a:p>
        </p:txBody>
      </p:sp>
      <p:sp>
        <p:nvSpPr>
          <p:cNvPr id="6" name="Marcador de número de diapositiva 5">
            <a:extLst>
              <a:ext uri="{FF2B5EF4-FFF2-40B4-BE49-F238E27FC236}">
                <a16:creationId xmlns:a16="http://schemas.microsoft.com/office/drawing/2014/main" id="{622E955E-9F5B-409F-BE88-CFE40F2C2B20}"/>
              </a:ext>
            </a:extLst>
          </p:cNvPr>
          <p:cNvSpPr>
            <a:spLocks noGrp="1"/>
          </p:cNvSpPr>
          <p:nvPr>
            <p:ph type="sldNum" sz="quarter" idx="12"/>
          </p:nvPr>
        </p:nvSpPr>
        <p:spPr/>
        <p:txBody>
          <a:bodyPr/>
          <a:lstStyle/>
          <a:p>
            <a:fld id="{97A98A39-494B-49C0-A78F-C932459CC05B}" type="slidenum">
              <a:rPr lang="es-DO" smtClean="0"/>
              <a:t>‹Nº›</a:t>
            </a:fld>
            <a:endParaRPr lang="es-DO" dirty="0"/>
          </a:p>
        </p:txBody>
      </p:sp>
    </p:spTree>
    <p:extLst>
      <p:ext uri="{BB962C8B-B14F-4D97-AF65-F5344CB8AC3E}">
        <p14:creationId xmlns:p14="http://schemas.microsoft.com/office/powerpoint/2010/main" val="3307916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6B8CBE-EFC9-4DEF-B647-CB972A25602A}"/>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texto vertical 2">
            <a:extLst>
              <a:ext uri="{FF2B5EF4-FFF2-40B4-BE49-F238E27FC236}">
                <a16:creationId xmlns:a16="http://schemas.microsoft.com/office/drawing/2014/main" id="{B07DC03E-1C5A-45B6-B7D2-82F348A30D33}"/>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6236875C-09C2-4E81-9041-6865F8EB156E}"/>
              </a:ext>
            </a:extLst>
          </p:cNvPr>
          <p:cNvSpPr>
            <a:spLocks noGrp="1"/>
          </p:cNvSpPr>
          <p:nvPr>
            <p:ph type="dt" sz="half" idx="10"/>
          </p:nvPr>
        </p:nvSpPr>
        <p:spPr/>
        <p:txBody>
          <a:bodyPr/>
          <a:lstStyle/>
          <a:p>
            <a:fld id="{42D9E084-71B7-44C1-8E15-C16B14F040E0}" type="datetimeFigureOut">
              <a:rPr lang="es-DO" smtClean="0"/>
              <a:t>29/1/2021</a:t>
            </a:fld>
            <a:endParaRPr lang="es-DO" dirty="0"/>
          </a:p>
        </p:txBody>
      </p:sp>
      <p:sp>
        <p:nvSpPr>
          <p:cNvPr id="5" name="Marcador de pie de página 4">
            <a:extLst>
              <a:ext uri="{FF2B5EF4-FFF2-40B4-BE49-F238E27FC236}">
                <a16:creationId xmlns:a16="http://schemas.microsoft.com/office/drawing/2014/main" id="{2DC7229F-0A70-49FD-B5FD-50C5D21A71AE}"/>
              </a:ext>
            </a:extLst>
          </p:cNvPr>
          <p:cNvSpPr>
            <a:spLocks noGrp="1"/>
          </p:cNvSpPr>
          <p:nvPr>
            <p:ph type="ftr" sz="quarter" idx="11"/>
          </p:nvPr>
        </p:nvSpPr>
        <p:spPr/>
        <p:txBody>
          <a:bodyPr/>
          <a:lstStyle/>
          <a:p>
            <a:endParaRPr lang="es-DO" dirty="0"/>
          </a:p>
        </p:txBody>
      </p:sp>
      <p:sp>
        <p:nvSpPr>
          <p:cNvPr id="6" name="Marcador de número de diapositiva 5">
            <a:extLst>
              <a:ext uri="{FF2B5EF4-FFF2-40B4-BE49-F238E27FC236}">
                <a16:creationId xmlns:a16="http://schemas.microsoft.com/office/drawing/2014/main" id="{C74F843C-5095-49AA-A4BA-BBF6CD6BC424}"/>
              </a:ext>
            </a:extLst>
          </p:cNvPr>
          <p:cNvSpPr>
            <a:spLocks noGrp="1"/>
          </p:cNvSpPr>
          <p:nvPr>
            <p:ph type="sldNum" sz="quarter" idx="12"/>
          </p:nvPr>
        </p:nvSpPr>
        <p:spPr/>
        <p:txBody>
          <a:bodyPr/>
          <a:lstStyle/>
          <a:p>
            <a:fld id="{97A98A39-494B-49C0-A78F-C932459CC05B}" type="slidenum">
              <a:rPr lang="es-DO" smtClean="0"/>
              <a:t>‹Nº›</a:t>
            </a:fld>
            <a:endParaRPr lang="es-DO" dirty="0"/>
          </a:p>
        </p:txBody>
      </p:sp>
    </p:spTree>
    <p:extLst>
      <p:ext uri="{BB962C8B-B14F-4D97-AF65-F5344CB8AC3E}">
        <p14:creationId xmlns:p14="http://schemas.microsoft.com/office/powerpoint/2010/main" val="32056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305E631-1918-4FD5-8653-52F1C0D437D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DO"/>
          </a:p>
        </p:txBody>
      </p:sp>
      <p:sp>
        <p:nvSpPr>
          <p:cNvPr id="3" name="Marcador de texto vertical 2">
            <a:extLst>
              <a:ext uri="{FF2B5EF4-FFF2-40B4-BE49-F238E27FC236}">
                <a16:creationId xmlns:a16="http://schemas.microsoft.com/office/drawing/2014/main" id="{CFE3D175-9FD4-4103-BE30-396CF3540DE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B9951B00-F60A-430A-ABEF-62C4D0992152}"/>
              </a:ext>
            </a:extLst>
          </p:cNvPr>
          <p:cNvSpPr>
            <a:spLocks noGrp="1"/>
          </p:cNvSpPr>
          <p:nvPr>
            <p:ph type="dt" sz="half" idx="10"/>
          </p:nvPr>
        </p:nvSpPr>
        <p:spPr/>
        <p:txBody>
          <a:bodyPr/>
          <a:lstStyle/>
          <a:p>
            <a:fld id="{42D9E084-71B7-44C1-8E15-C16B14F040E0}" type="datetimeFigureOut">
              <a:rPr lang="es-DO" smtClean="0"/>
              <a:t>29/1/2021</a:t>
            </a:fld>
            <a:endParaRPr lang="es-DO" dirty="0"/>
          </a:p>
        </p:txBody>
      </p:sp>
      <p:sp>
        <p:nvSpPr>
          <p:cNvPr id="5" name="Marcador de pie de página 4">
            <a:extLst>
              <a:ext uri="{FF2B5EF4-FFF2-40B4-BE49-F238E27FC236}">
                <a16:creationId xmlns:a16="http://schemas.microsoft.com/office/drawing/2014/main" id="{CC0C74A2-453C-48BE-AD5E-161A718A673E}"/>
              </a:ext>
            </a:extLst>
          </p:cNvPr>
          <p:cNvSpPr>
            <a:spLocks noGrp="1"/>
          </p:cNvSpPr>
          <p:nvPr>
            <p:ph type="ftr" sz="quarter" idx="11"/>
          </p:nvPr>
        </p:nvSpPr>
        <p:spPr/>
        <p:txBody>
          <a:bodyPr/>
          <a:lstStyle/>
          <a:p>
            <a:endParaRPr lang="es-DO" dirty="0"/>
          </a:p>
        </p:txBody>
      </p:sp>
      <p:sp>
        <p:nvSpPr>
          <p:cNvPr id="6" name="Marcador de número de diapositiva 5">
            <a:extLst>
              <a:ext uri="{FF2B5EF4-FFF2-40B4-BE49-F238E27FC236}">
                <a16:creationId xmlns:a16="http://schemas.microsoft.com/office/drawing/2014/main" id="{8EAA253C-29CB-4815-80E0-B8209ED09FFD}"/>
              </a:ext>
            </a:extLst>
          </p:cNvPr>
          <p:cNvSpPr>
            <a:spLocks noGrp="1"/>
          </p:cNvSpPr>
          <p:nvPr>
            <p:ph type="sldNum" sz="quarter" idx="12"/>
          </p:nvPr>
        </p:nvSpPr>
        <p:spPr/>
        <p:txBody>
          <a:bodyPr/>
          <a:lstStyle/>
          <a:p>
            <a:fld id="{97A98A39-494B-49C0-A78F-C932459CC05B}" type="slidenum">
              <a:rPr lang="es-DO" smtClean="0"/>
              <a:t>‹Nº›</a:t>
            </a:fld>
            <a:endParaRPr lang="es-DO" dirty="0"/>
          </a:p>
        </p:txBody>
      </p:sp>
    </p:spTree>
    <p:extLst>
      <p:ext uri="{BB962C8B-B14F-4D97-AF65-F5344CB8AC3E}">
        <p14:creationId xmlns:p14="http://schemas.microsoft.com/office/powerpoint/2010/main" val="3254094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F8AFE3-FD33-40F9-BE40-C9B802316A2B}"/>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03D0261C-54CB-452A-B5AC-75421BF31C3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832BC926-6F97-4E40-8D89-2246606CAA15}"/>
              </a:ext>
            </a:extLst>
          </p:cNvPr>
          <p:cNvSpPr>
            <a:spLocks noGrp="1"/>
          </p:cNvSpPr>
          <p:nvPr>
            <p:ph type="dt" sz="half" idx="10"/>
          </p:nvPr>
        </p:nvSpPr>
        <p:spPr/>
        <p:txBody>
          <a:bodyPr/>
          <a:lstStyle/>
          <a:p>
            <a:fld id="{42D9E084-71B7-44C1-8E15-C16B14F040E0}" type="datetimeFigureOut">
              <a:rPr lang="es-DO" smtClean="0"/>
              <a:t>29/1/2021</a:t>
            </a:fld>
            <a:endParaRPr lang="es-DO" dirty="0"/>
          </a:p>
        </p:txBody>
      </p:sp>
      <p:sp>
        <p:nvSpPr>
          <p:cNvPr id="5" name="Marcador de pie de página 4">
            <a:extLst>
              <a:ext uri="{FF2B5EF4-FFF2-40B4-BE49-F238E27FC236}">
                <a16:creationId xmlns:a16="http://schemas.microsoft.com/office/drawing/2014/main" id="{D71CBFA1-7E02-441A-9C43-F6199374EF2F}"/>
              </a:ext>
            </a:extLst>
          </p:cNvPr>
          <p:cNvSpPr>
            <a:spLocks noGrp="1"/>
          </p:cNvSpPr>
          <p:nvPr>
            <p:ph type="ftr" sz="quarter" idx="11"/>
          </p:nvPr>
        </p:nvSpPr>
        <p:spPr/>
        <p:txBody>
          <a:bodyPr/>
          <a:lstStyle/>
          <a:p>
            <a:endParaRPr lang="es-DO" dirty="0"/>
          </a:p>
        </p:txBody>
      </p:sp>
      <p:sp>
        <p:nvSpPr>
          <p:cNvPr id="6" name="Marcador de número de diapositiva 5">
            <a:extLst>
              <a:ext uri="{FF2B5EF4-FFF2-40B4-BE49-F238E27FC236}">
                <a16:creationId xmlns:a16="http://schemas.microsoft.com/office/drawing/2014/main" id="{7427CCDF-6D47-42ED-AE31-A361C8576491}"/>
              </a:ext>
            </a:extLst>
          </p:cNvPr>
          <p:cNvSpPr>
            <a:spLocks noGrp="1"/>
          </p:cNvSpPr>
          <p:nvPr>
            <p:ph type="sldNum" sz="quarter" idx="12"/>
          </p:nvPr>
        </p:nvSpPr>
        <p:spPr/>
        <p:txBody>
          <a:bodyPr/>
          <a:lstStyle/>
          <a:p>
            <a:fld id="{97A98A39-494B-49C0-A78F-C932459CC05B}" type="slidenum">
              <a:rPr lang="es-DO" smtClean="0"/>
              <a:t>‹Nº›</a:t>
            </a:fld>
            <a:endParaRPr lang="es-DO" dirty="0"/>
          </a:p>
        </p:txBody>
      </p:sp>
    </p:spTree>
    <p:extLst>
      <p:ext uri="{BB962C8B-B14F-4D97-AF65-F5344CB8AC3E}">
        <p14:creationId xmlns:p14="http://schemas.microsoft.com/office/powerpoint/2010/main" val="2141632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22313A-B616-4075-BFB6-6BD2D3A33ED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573A4461-F68F-4E72-AE84-E9E22D6C45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95E8BAB-1BD5-446D-A6AA-400A4BE82923}"/>
              </a:ext>
            </a:extLst>
          </p:cNvPr>
          <p:cNvSpPr>
            <a:spLocks noGrp="1"/>
          </p:cNvSpPr>
          <p:nvPr>
            <p:ph type="dt" sz="half" idx="10"/>
          </p:nvPr>
        </p:nvSpPr>
        <p:spPr/>
        <p:txBody>
          <a:bodyPr/>
          <a:lstStyle/>
          <a:p>
            <a:fld id="{42D9E084-71B7-44C1-8E15-C16B14F040E0}" type="datetimeFigureOut">
              <a:rPr lang="es-DO" smtClean="0"/>
              <a:t>29/1/2021</a:t>
            </a:fld>
            <a:endParaRPr lang="es-DO" dirty="0"/>
          </a:p>
        </p:txBody>
      </p:sp>
      <p:sp>
        <p:nvSpPr>
          <p:cNvPr id="5" name="Marcador de pie de página 4">
            <a:extLst>
              <a:ext uri="{FF2B5EF4-FFF2-40B4-BE49-F238E27FC236}">
                <a16:creationId xmlns:a16="http://schemas.microsoft.com/office/drawing/2014/main" id="{4F8AABAA-03CB-4EF3-A74E-D263BF085A0B}"/>
              </a:ext>
            </a:extLst>
          </p:cNvPr>
          <p:cNvSpPr>
            <a:spLocks noGrp="1"/>
          </p:cNvSpPr>
          <p:nvPr>
            <p:ph type="ftr" sz="quarter" idx="11"/>
          </p:nvPr>
        </p:nvSpPr>
        <p:spPr/>
        <p:txBody>
          <a:bodyPr/>
          <a:lstStyle/>
          <a:p>
            <a:endParaRPr lang="es-DO" dirty="0"/>
          </a:p>
        </p:txBody>
      </p:sp>
      <p:sp>
        <p:nvSpPr>
          <p:cNvPr id="6" name="Marcador de número de diapositiva 5">
            <a:extLst>
              <a:ext uri="{FF2B5EF4-FFF2-40B4-BE49-F238E27FC236}">
                <a16:creationId xmlns:a16="http://schemas.microsoft.com/office/drawing/2014/main" id="{88A045BA-7E0A-43FD-B796-AEDDF7A1A8E5}"/>
              </a:ext>
            </a:extLst>
          </p:cNvPr>
          <p:cNvSpPr>
            <a:spLocks noGrp="1"/>
          </p:cNvSpPr>
          <p:nvPr>
            <p:ph type="sldNum" sz="quarter" idx="12"/>
          </p:nvPr>
        </p:nvSpPr>
        <p:spPr/>
        <p:txBody>
          <a:bodyPr/>
          <a:lstStyle/>
          <a:p>
            <a:fld id="{97A98A39-494B-49C0-A78F-C932459CC05B}" type="slidenum">
              <a:rPr lang="es-DO" smtClean="0"/>
              <a:t>‹Nº›</a:t>
            </a:fld>
            <a:endParaRPr lang="es-DO" dirty="0"/>
          </a:p>
        </p:txBody>
      </p:sp>
    </p:spTree>
    <p:extLst>
      <p:ext uri="{BB962C8B-B14F-4D97-AF65-F5344CB8AC3E}">
        <p14:creationId xmlns:p14="http://schemas.microsoft.com/office/powerpoint/2010/main" val="1069947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F723F6-9347-499C-895D-A540DD97F4CA}"/>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627D7DB0-E92B-405C-A14D-EEB09BCC0F1F}"/>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contenido 3">
            <a:extLst>
              <a:ext uri="{FF2B5EF4-FFF2-40B4-BE49-F238E27FC236}">
                <a16:creationId xmlns:a16="http://schemas.microsoft.com/office/drawing/2014/main" id="{F29D23C3-482E-488B-8DBC-2282516F99AB}"/>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5" name="Marcador de fecha 4">
            <a:extLst>
              <a:ext uri="{FF2B5EF4-FFF2-40B4-BE49-F238E27FC236}">
                <a16:creationId xmlns:a16="http://schemas.microsoft.com/office/drawing/2014/main" id="{A4EFCC89-21B1-40B8-BAAE-1692A84A297D}"/>
              </a:ext>
            </a:extLst>
          </p:cNvPr>
          <p:cNvSpPr>
            <a:spLocks noGrp="1"/>
          </p:cNvSpPr>
          <p:nvPr>
            <p:ph type="dt" sz="half" idx="10"/>
          </p:nvPr>
        </p:nvSpPr>
        <p:spPr/>
        <p:txBody>
          <a:bodyPr/>
          <a:lstStyle/>
          <a:p>
            <a:fld id="{42D9E084-71B7-44C1-8E15-C16B14F040E0}" type="datetimeFigureOut">
              <a:rPr lang="es-DO" smtClean="0"/>
              <a:t>29/1/2021</a:t>
            </a:fld>
            <a:endParaRPr lang="es-DO" dirty="0"/>
          </a:p>
        </p:txBody>
      </p:sp>
      <p:sp>
        <p:nvSpPr>
          <p:cNvPr id="6" name="Marcador de pie de página 5">
            <a:extLst>
              <a:ext uri="{FF2B5EF4-FFF2-40B4-BE49-F238E27FC236}">
                <a16:creationId xmlns:a16="http://schemas.microsoft.com/office/drawing/2014/main" id="{AFDB17AE-FCB4-41B6-9E74-5F962365F94F}"/>
              </a:ext>
            </a:extLst>
          </p:cNvPr>
          <p:cNvSpPr>
            <a:spLocks noGrp="1"/>
          </p:cNvSpPr>
          <p:nvPr>
            <p:ph type="ftr" sz="quarter" idx="11"/>
          </p:nvPr>
        </p:nvSpPr>
        <p:spPr/>
        <p:txBody>
          <a:bodyPr/>
          <a:lstStyle/>
          <a:p>
            <a:endParaRPr lang="es-DO" dirty="0"/>
          </a:p>
        </p:txBody>
      </p:sp>
      <p:sp>
        <p:nvSpPr>
          <p:cNvPr id="7" name="Marcador de número de diapositiva 6">
            <a:extLst>
              <a:ext uri="{FF2B5EF4-FFF2-40B4-BE49-F238E27FC236}">
                <a16:creationId xmlns:a16="http://schemas.microsoft.com/office/drawing/2014/main" id="{01CDC13C-5DA3-40A0-8CF3-36AD9B288F1E}"/>
              </a:ext>
            </a:extLst>
          </p:cNvPr>
          <p:cNvSpPr>
            <a:spLocks noGrp="1"/>
          </p:cNvSpPr>
          <p:nvPr>
            <p:ph type="sldNum" sz="quarter" idx="12"/>
          </p:nvPr>
        </p:nvSpPr>
        <p:spPr/>
        <p:txBody>
          <a:bodyPr/>
          <a:lstStyle/>
          <a:p>
            <a:fld id="{97A98A39-494B-49C0-A78F-C932459CC05B}" type="slidenum">
              <a:rPr lang="es-DO" smtClean="0"/>
              <a:t>‹Nº›</a:t>
            </a:fld>
            <a:endParaRPr lang="es-DO" dirty="0"/>
          </a:p>
        </p:txBody>
      </p:sp>
    </p:spTree>
    <p:extLst>
      <p:ext uri="{BB962C8B-B14F-4D97-AF65-F5344CB8AC3E}">
        <p14:creationId xmlns:p14="http://schemas.microsoft.com/office/powerpoint/2010/main" val="2269665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6297CC-B070-4E2B-A513-BBC5311C929E}"/>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D90F4D65-C2A2-4835-A4C5-891E85B2B0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48B9CBE-CCBC-4767-B3C9-796FF75AB28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5" name="Marcador de texto 4">
            <a:extLst>
              <a:ext uri="{FF2B5EF4-FFF2-40B4-BE49-F238E27FC236}">
                <a16:creationId xmlns:a16="http://schemas.microsoft.com/office/drawing/2014/main" id="{6AF562FB-96B9-45E5-BD53-8FC3D4E1F4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CC337FD-0D3A-4FF2-BAC7-2B120F1DCA7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7" name="Marcador de fecha 6">
            <a:extLst>
              <a:ext uri="{FF2B5EF4-FFF2-40B4-BE49-F238E27FC236}">
                <a16:creationId xmlns:a16="http://schemas.microsoft.com/office/drawing/2014/main" id="{7B99C679-55E5-4949-99CC-F211CC07071C}"/>
              </a:ext>
            </a:extLst>
          </p:cNvPr>
          <p:cNvSpPr>
            <a:spLocks noGrp="1"/>
          </p:cNvSpPr>
          <p:nvPr>
            <p:ph type="dt" sz="half" idx="10"/>
          </p:nvPr>
        </p:nvSpPr>
        <p:spPr/>
        <p:txBody>
          <a:bodyPr/>
          <a:lstStyle/>
          <a:p>
            <a:fld id="{42D9E084-71B7-44C1-8E15-C16B14F040E0}" type="datetimeFigureOut">
              <a:rPr lang="es-DO" smtClean="0"/>
              <a:t>29/1/2021</a:t>
            </a:fld>
            <a:endParaRPr lang="es-DO" dirty="0"/>
          </a:p>
        </p:txBody>
      </p:sp>
      <p:sp>
        <p:nvSpPr>
          <p:cNvPr id="8" name="Marcador de pie de página 7">
            <a:extLst>
              <a:ext uri="{FF2B5EF4-FFF2-40B4-BE49-F238E27FC236}">
                <a16:creationId xmlns:a16="http://schemas.microsoft.com/office/drawing/2014/main" id="{6AF582B9-49A1-48D7-99F8-EEA37C502655}"/>
              </a:ext>
            </a:extLst>
          </p:cNvPr>
          <p:cNvSpPr>
            <a:spLocks noGrp="1"/>
          </p:cNvSpPr>
          <p:nvPr>
            <p:ph type="ftr" sz="quarter" idx="11"/>
          </p:nvPr>
        </p:nvSpPr>
        <p:spPr/>
        <p:txBody>
          <a:bodyPr/>
          <a:lstStyle/>
          <a:p>
            <a:endParaRPr lang="es-DO" dirty="0"/>
          </a:p>
        </p:txBody>
      </p:sp>
      <p:sp>
        <p:nvSpPr>
          <p:cNvPr id="9" name="Marcador de número de diapositiva 8">
            <a:extLst>
              <a:ext uri="{FF2B5EF4-FFF2-40B4-BE49-F238E27FC236}">
                <a16:creationId xmlns:a16="http://schemas.microsoft.com/office/drawing/2014/main" id="{34F8CD50-9AAE-49A8-980B-542E5D0A73CD}"/>
              </a:ext>
            </a:extLst>
          </p:cNvPr>
          <p:cNvSpPr>
            <a:spLocks noGrp="1"/>
          </p:cNvSpPr>
          <p:nvPr>
            <p:ph type="sldNum" sz="quarter" idx="12"/>
          </p:nvPr>
        </p:nvSpPr>
        <p:spPr/>
        <p:txBody>
          <a:bodyPr/>
          <a:lstStyle/>
          <a:p>
            <a:fld id="{97A98A39-494B-49C0-A78F-C932459CC05B}" type="slidenum">
              <a:rPr lang="es-DO" smtClean="0"/>
              <a:t>‹Nº›</a:t>
            </a:fld>
            <a:endParaRPr lang="es-DO" dirty="0"/>
          </a:p>
        </p:txBody>
      </p:sp>
    </p:spTree>
    <p:extLst>
      <p:ext uri="{BB962C8B-B14F-4D97-AF65-F5344CB8AC3E}">
        <p14:creationId xmlns:p14="http://schemas.microsoft.com/office/powerpoint/2010/main" val="1293487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20CDB4-9ADE-47D1-9D72-357B33899C36}"/>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fecha 2">
            <a:extLst>
              <a:ext uri="{FF2B5EF4-FFF2-40B4-BE49-F238E27FC236}">
                <a16:creationId xmlns:a16="http://schemas.microsoft.com/office/drawing/2014/main" id="{08ADAECB-79FA-4252-8F8A-8F8700ACFCB6}"/>
              </a:ext>
            </a:extLst>
          </p:cNvPr>
          <p:cNvSpPr>
            <a:spLocks noGrp="1"/>
          </p:cNvSpPr>
          <p:nvPr>
            <p:ph type="dt" sz="half" idx="10"/>
          </p:nvPr>
        </p:nvSpPr>
        <p:spPr/>
        <p:txBody>
          <a:bodyPr/>
          <a:lstStyle/>
          <a:p>
            <a:fld id="{42D9E084-71B7-44C1-8E15-C16B14F040E0}" type="datetimeFigureOut">
              <a:rPr lang="es-DO" smtClean="0"/>
              <a:t>29/1/2021</a:t>
            </a:fld>
            <a:endParaRPr lang="es-DO" dirty="0"/>
          </a:p>
        </p:txBody>
      </p:sp>
      <p:sp>
        <p:nvSpPr>
          <p:cNvPr id="4" name="Marcador de pie de página 3">
            <a:extLst>
              <a:ext uri="{FF2B5EF4-FFF2-40B4-BE49-F238E27FC236}">
                <a16:creationId xmlns:a16="http://schemas.microsoft.com/office/drawing/2014/main" id="{A5404828-5DA0-4C79-B714-0162EA0C7500}"/>
              </a:ext>
            </a:extLst>
          </p:cNvPr>
          <p:cNvSpPr>
            <a:spLocks noGrp="1"/>
          </p:cNvSpPr>
          <p:nvPr>
            <p:ph type="ftr" sz="quarter" idx="11"/>
          </p:nvPr>
        </p:nvSpPr>
        <p:spPr/>
        <p:txBody>
          <a:bodyPr/>
          <a:lstStyle/>
          <a:p>
            <a:endParaRPr lang="es-DO" dirty="0"/>
          </a:p>
        </p:txBody>
      </p:sp>
      <p:sp>
        <p:nvSpPr>
          <p:cNvPr id="5" name="Marcador de número de diapositiva 4">
            <a:extLst>
              <a:ext uri="{FF2B5EF4-FFF2-40B4-BE49-F238E27FC236}">
                <a16:creationId xmlns:a16="http://schemas.microsoft.com/office/drawing/2014/main" id="{E0096160-8D73-4C54-B0A1-BD686096D283}"/>
              </a:ext>
            </a:extLst>
          </p:cNvPr>
          <p:cNvSpPr>
            <a:spLocks noGrp="1"/>
          </p:cNvSpPr>
          <p:nvPr>
            <p:ph type="sldNum" sz="quarter" idx="12"/>
          </p:nvPr>
        </p:nvSpPr>
        <p:spPr/>
        <p:txBody>
          <a:bodyPr/>
          <a:lstStyle/>
          <a:p>
            <a:fld id="{97A98A39-494B-49C0-A78F-C932459CC05B}" type="slidenum">
              <a:rPr lang="es-DO" smtClean="0"/>
              <a:t>‹Nº›</a:t>
            </a:fld>
            <a:endParaRPr lang="es-DO" dirty="0"/>
          </a:p>
        </p:txBody>
      </p:sp>
    </p:spTree>
    <p:extLst>
      <p:ext uri="{BB962C8B-B14F-4D97-AF65-F5344CB8AC3E}">
        <p14:creationId xmlns:p14="http://schemas.microsoft.com/office/powerpoint/2010/main" val="2393387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BC4758F-7FC7-4444-8757-12ED5A185DE5}"/>
              </a:ext>
            </a:extLst>
          </p:cNvPr>
          <p:cNvSpPr>
            <a:spLocks noGrp="1"/>
          </p:cNvSpPr>
          <p:nvPr>
            <p:ph type="dt" sz="half" idx="10"/>
          </p:nvPr>
        </p:nvSpPr>
        <p:spPr/>
        <p:txBody>
          <a:bodyPr/>
          <a:lstStyle/>
          <a:p>
            <a:fld id="{42D9E084-71B7-44C1-8E15-C16B14F040E0}" type="datetimeFigureOut">
              <a:rPr lang="es-DO" smtClean="0"/>
              <a:t>29/1/2021</a:t>
            </a:fld>
            <a:endParaRPr lang="es-DO" dirty="0"/>
          </a:p>
        </p:txBody>
      </p:sp>
      <p:sp>
        <p:nvSpPr>
          <p:cNvPr id="3" name="Marcador de pie de página 2">
            <a:extLst>
              <a:ext uri="{FF2B5EF4-FFF2-40B4-BE49-F238E27FC236}">
                <a16:creationId xmlns:a16="http://schemas.microsoft.com/office/drawing/2014/main" id="{491D7A73-7B32-424C-8C4B-4C6EF96A3A95}"/>
              </a:ext>
            </a:extLst>
          </p:cNvPr>
          <p:cNvSpPr>
            <a:spLocks noGrp="1"/>
          </p:cNvSpPr>
          <p:nvPr>
            <p:ph type="ftr" sz="quarter" idx="11"/>
          </p:nvPr>
        </p:nvSpPr>
        <p:spPr/>
        <p:txBody>
          <a:bodyPr/>
          <a:lstStyle/>
          <a:p>
            <a:endParaRPr lang="es-DO" dirty="0"/>
          </a:p>
        </p:txBody>
      </p:sp>
      <p:sp>
        <p:nvSpPr>
          <p:cNvPr id="4" name="Marcador de número de diapositiva 3">
            <a:extLst>
              <a:ext uri="{FF2B5EF4-FFF2-40B4-BE49-F238E27FC236}">
                <a16:creationId xmlns:a16="http://schemas.microsoft.com/office/drawing/2014/main" id="{C7E11BCC-01B5-4289-A102-B2FEB59834AA}"/>
              </a:ext>
            </a:extLst>
          </p:cNvPr>
          <p:cNvSpPr>
            <a:spLocks noGrp="1"/>
          </p:cNvSpPr>
          <p:nvPr>
            <p:ph type="sldNum" sz="quarter" idx="12"/>
          </p:nvPr>
        </p:nvSpPr>
        <p:spPr/>
        <p:txBody>
          <a:bodyPr/>
          <a:lstStyle/>
          <a:p>
            <a:fld id="{97A98A39-494B-49C0-A78F-C932459CC05B}" type="slidenum">
              <a:rPr lang="es-DO" smtClean="0"/>
              <a:t>‹Nº›</a:t>
            </a:fld>
            <a:endParaRPr lang="es-DO" dirty="0"/>
          </a:p>
        </p:txBody>
      </p:sp>
    </p:spTree>
    <p:extLst>
      <p:ext uri="{BB962C8B-B14F-4D97-AF65-F5344CB8AC3E}">
        <p14:creationId xmlns:p14="http://schemas.microsoft.com/office/powerpoint/2010/main" val="554618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1F0441-DEAF-4F40-A0F7-4A22F28952C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2E1A721C-3C13-4417-A767-D5ECEA7B0D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texto 3">
            <a:extLst>
              <a:ext uri="{FF2B5EF4-FFF2-40B4-BE49-F238E27FC236}">
                <a16:creationId xmlns:a16="http://schemas.microsoft.com/office/drawing/2014/main" id="{793BBE0D-EFCD-4D4C-8F33-1B4B395269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BA3D266-DD03-4E5D-8A25-8FA77F7FBB86}"/>
              </a:ext>
            </a:extLst>
          </p:cNvPr>
          <p:cNvSpPr>
            <a:spLocks noGrp="1"/>
          </p:cNvSpPr>
          <p:nvPr>
            <p:ph type="dt" sz="half" idx="10"/>
          </p:nvPr>
        </p:nvSpPr>
        <p:spPr/>
        <p:txBody>
          <a:bodyPr/>
          <a:lstStyle/>
          <a:p>
            <a:fld id="{42D9E084-71B7-44C1-8E15-C16B14F040E0}" type="datetimeFigureOut">
              <a:rPr lang="es-DO" smtClean="0"/>
              <a:t>29/1/2021</a:t>
            </a:fld>
            <a:endParaRPr lang="es-DO" dirty="0"/>
          </a:p>
        </p:txBody>
      </p:sp>
      <p:sp>
        <p:nvSpPr>
          <p:cNvPr id="6" name="Marcador de pie de página 5">
            <a:extLst>
              <a:ext uri="{FF2B5EF4-FFF2-40B4-BE49-F238E27FC236}">
                <a16:creationId xmlns:a16="http://schemas.microsoft.com/office/drawing/2014/main" id="{1662CA6B-BD53-443D-A3DD-7C7D86EA7427}"/>
              </a:ext>
            </a:extLst>
          </p:cNvPr>
          <p:cNvSpPr>
            <a:spLocks noGrp="1"/>
          </p:cNvSpPr>
          <p:nvPr>
            <p:ph type="ftr" sz="quarter" idx="11"/>
          </p:nvPr>
        </p:nvSpPr>
        <p:spPr/>
        <p:txBody>
          <a:bodyPr/>
          <a:lstStyle/>
          <a:p>
            <a:endParaRPr lang="es-DO" dirty="0"/>
          </a:p>
        </p:txBody>
      </p:sp>
      <p:sp>
        <p:nvSpPr>
          <p:cNvPr id="7" name="Marcador de número de diapositiva 6">
            <a:extLst>
              <a:ext uri="{FF2B5EF4-FFF2-40B4-BE49-F238E27FC236}">
                <a16:creationId xmlns:a16="http://schemas.microsoft.com/office/drawing/2014/main" id="{D55D3242-186A-40BB-9C9F-E382FC575BCB}"/>
              </a:ext>
            </a:extLst>
          </p:cNvPr>
          <p:cNvSpPr>
            <a:spLocks noGrp="1"/>
          </p:cNvSpPr>
          <p:nvPr>
            <p:ph type="sldNum" sz="quarter" idx="12"/>
          </p:nvPr>
        </p:nvSpPr>
        <p:spPr/>
        <p:txBody>
          <a:bodyPr/>
          <a:lstStyle/>
          <a:p>
            <a:fld id="{97A98A39-494B-49C0-A78F-C932459CC05B}" type="slidenum">
              <a:rPr lang="es-DO" smtClean="0"/>
              <a:t>‹Nº›</a:t>
            </a:fld>
            <a:endParaRPr lang="es-DO" dirty="0"/>
          </a:p>
        </p:txBody>
      </p:sp>
    </p:spTree>
    <p:extLst>
      <p:ext uri="{BB962C8B-B14F-4D97-AF65-F5344CB8AC3E}">
        <p14:creationId xmlns:p14="http://schemas.microsoft.com/office/powerpoint/2010/main" val="253986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FE2F19-5A55-4897-B631-D45E550ACE7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DO"/>
          </a:p>
        </p:txBody>
      </p:sp>
      <p:sp>
        <p:nvSpPr>
          <p:cNvPr id="3" name="Marcador de posición de imagen 2">
            <a:extLst>
              <a:ext uri="{FF2B5EF4-FFF2-40B4-BE49-F238E27FC236}">
                <a16:creationId xmlns:a16="http://schemas.microsoft.com/office/drawing/2014/main" id="{454C9682-B3B4-465F-9007-954F23A0BA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DO" dirty="0"/>
          </a:p>
        </p:txBody>
      </p:sp>
      <p:sp>
        <p:nvSpPr>
          <p:cNvPr id="4" name="Marcador de texto 3">
            <a:extLst>
              <a:ext uri="{FF2B5EF4-FFF2-40B4-BE49-F238E27FC236}">
                <a16:creationId xmlns:a16="http://schemas.microsoft.com/office/drawing/2014/main" id="{5C8D3E80-DC04-4437-8A76-75CD038A4F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9A8528B-D6FF-4A71-AB0F-0457D55F1430}"/>
              </a:ext>
            </a:extLst>
          </p:cNvPr>
          <p:cNvSpPr>
            <a:spLocks noGrp="1"/>
          </p:cNvSpPr>
          <p:nvPr>
            <p:ph type="dt" sz="half" idx="10"/>
          </p:nvPr>
        </p:nvSpPr>
        <p:spPr/>
        <p:txBody>
          <a:bodyPr/>
          <a:lstStyle/>
          <a:p>
            <a:fld id="{42D9E084-71B7-44C1-8E15-C16B14F040E0}" type="datetimeFigureOut">
              <a:rPr lang="es-DO" smtClean="0"/>
              <a:t>29/1/2021</a:t>
            </a:fld>
            <a:endParaRPr lang="es-DO" dirty="0"/>
          </a:p>
        </p:txBody>
      </p:sp>
      <p:sp>
        <p:nvSpPr>
          <p:cNvPr id="6" name="Marcador de pie de página 5">
            <a:extLst>
              <a:ext uri="{FF2B5EF4-FFF2-40B4-BE49-F238E27FC236}">
                <a16:creationId xmlns:a16="http://schemas.microsoft.com/office/drawing/2014/main" id="{6057C0CA-4FDD-47D0-AA9D-66AB28E28931}"/>
              </a:ext>
            </a:extLst>
          </p:cNvPr>
          <p:cNvSpPr>
            <a:spLocks noGrp="1"/>
          </p:cNvSpPr>
          <p:nvPr>
            <p:ph type="ftr" sz="quarter" idx="11"/>
          </p:nvPr>
        </p:nvSpPr>
        <p:spPr/>
        <p:txBody>
          <a:bodyPr/>
          <a:lstStyle/>
          <a:p>
            <a:endParaRPr lang="es-DO" dirty="0"/>
          </a:p>
        </p:txBody>
      </p:sp>
      <p:sp>
        <p:nvSpPr>
          <p:cNvPr id="7" name="Marcador de número de diapositiva 6">
            <a:extLst>
              <a:ext uri="{FF2B5EF4-FFF2-40B4-BE49-F238E27FC236}">
                <a16:creationId xmlns:a16="http://schemas.microsoft.com/office/drawing/2014/main" id="{A887CFA6-AFA9-44F7-9E59-66FF4EFC7489}"/>
              </a:ext>
            </a:extLst>
          </p:cNvPr>
          <p:cNvSpPr>
            <a:spLocks noGrp="1"/>
          </p:cNvSpPr>
          <p:nvPr>
            <p:ph type="sldNum" sz="quarter" idx="12"/>
          </p:nvPr>
        </p:nvSpPr>
        <p:spPr/>
        <p:txBody>
          <a:bodyPr/>
          <a:lstStyle/>
          <a:p>
            <a:fld id="{97A98A39-494B-49C0-A78F-C932459CC05B}" type="slidenum">
              <a:rPr lang="es-DO" smtClean="0"/>
              <a:t>‹Nº›</a:t>
            </a:fld>
            <a:endParaRPr lang="es-DO" dirty="0"/>
          </a:p>
        </p:txBody>
      </p:sp>
    </p:spTree>
    <p:extLst>
      <p:ext uri="{BB962C8B-B14F-4D97-AF65-F5344CB8AC3E}">
        <p14:creationId xmlns:p14="http://schemas.microsoft.com/office/powerpoint/2010/main" val="751625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E2674BB-F7D2-4DF7-8864-8C893EB9FD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57578A6D-DEE6-4523-A097-F7514D0DA1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0C5FB8BF-369B-4C0D-9AE6-B052F02295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D9E084-71B7-44C1-8E15-C16B14F040E0}" type="datetimeFigureOut">
              <a:rPr lang="es-DO" smtClean="0"/>
              <a:t>29/1/2021</a:t>
            </a:fld>
            <a:endParaRPr lang="es-DO" dirty="0"/>
          </a:p>
        </p:txBody>
      </p:sp>
      <p:sp>
        <p:nvSpPr>
          <p:cNvPr id="5" name="Marcador de pie de página 4">
            <a:extLst>
              <a:ext uri="{FF2B5EF4-FFF2-40B4-BE49-F238E27FC236}">
                <a16:creationId xmlns:a16="http://schemas.microsoft.com/office/drawing/2014/main" id="{5031ACCE-AD6D-4C14-946D-33DF2D6D1B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DO" dirty="0"/>
          </a:p>
        </p:txBody>
      </p:sp>
      <p:sp>
        <p:nvSpPr>
          <p:cNvPr id="6" name="Marcador de número de diapositiva 5">
            <a:extLst>
              <a:ext uri="{FF2B5EF4-FFF2-40B4-BE49-F238E27FC236}">
                <a16:creationId xmlns:a16="http://schemas.microsoft.com/office/drawing/2014/main" id="{AD79BB54-F122-40C1-A2E4-4CEBEB1932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A98A39-494B-49C0-A78F-C932459CC05B}" type="slidenum">
              <a:rPr lang="es-DO" smtClean="0"/>
              <a:t>‹Nº›</a:t>
            </a:fld>
            <a:endParaRPr lang="es-DO" dirty="0"/>
          </a:p>
        </p:txBody>
      </p:sp>
    </p:spTree>
    <p:extLst>
      <p:ext uri="{BB962C8B-B14F-4D97-AF65-F5344CB8AC3E}">
        <p14:creationId xmlns:p14="http://schemas.microsoft.com/office/powerpoint/2010/main" val="1723753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C654ECA-C441-40A1-BB57-B21ECBFEB775}"/>
              </a:ext>
            </a:extLst>
          </p:cNvPr>
          <p:cNvSpPr txBox="1"/>
          <p:nvPr/>
        </p:nvSpPr>
        <p:spPr>
          <a:xfrm>
            <a:off x="3568749" y="323661"/>
            <a:ext cx="3942825" cy="646331"/>
          </a:xfrm>
          <a:prstGeom prst="rect">
            <a:avLst/>
          </a:prstGeom>
          <a:noFill/>
        </p:spPr>
        <p:txBody>
          <a:bodyPr wrap="square" rtlCol="0">
            <a:spAutoFit/>
          </a:bodyPr>
          <a:lstStyle/>
          <a:p>
            <a:pPr algn="ctr"/>
            <a:r>
              <a:rPr lang="es-DO" sz="3600" b="1" dirty="0">
                <a:solidFill>
                  <a:srgbClr val="C00000"/>
                </a:solidFill>
                <a:effectLst>
                  <a:outerShdw blurRad="38100" dist="38100" dir="2700000" algn="tl">
                    <a:srgbClr val="000000">
                      <a:alpha val="43137"/>
                    </a:srgbClr>
                  </a:outerShdw>
                </a:effectLst>
              </a:rPr>
              <a:t>QA evaluation form</a:t>
            </a:r>
          </a:p>
        </p:txBody>
      </p:sp>
      <p:pic>
        <p:nvPicPr>
          <p:cNvPr id="5" name="Imagen 4">
            <a:extLst>
              <a:ext uri="{FF2B5EF4-FFF2-40B4-BE49-F238E27FC236}">
                <a16:creationId xmlns:a16="http://schemas.microsoft.com/office/drawing/2014/main" id="{FCE23300-99C5-4E0F-9255-F44565A03824}"/>
              </a:ext>
            </a:extLst>
          </p:cNvPr>
          <p:cNvPicPr>
            <a:picLocks noChangeAspect="1"/>
          </p:cNvPicPr>
          <p:nvPr/>
        </p:nvPicPr>
        <p:blipFill>
          <a:blip r:embed="rId2"/>
          <a:stretch>
            <a:fillRect/>
          </a:stretch>
        </p:blipFill>
        <p:spPr>
          <a:xfrm>
            <a:off x="8629650" y="5857875"/>
            <a:ext cx="3562350" cy="1000125"/>
          </a:xfrm>
          <a:prstGeom prst="rect">
            <a:avLst/>
          </a:prstGeom>
        </p:spPr>
      </p:pic>
      <p:pic>
        <p:nvPicPr>
          <p:cNvPr id="7" name="Imagen 6">
            <a:extLst>
              <a:ext uri="{FF2B5EF4-FFF2-40B4-BE49-F238E27FC236}">
                <a16:creationId xmlns:a16="http://schemas.microsoft.com/office/drawing/2014/main" id="{8284214A-6AC6-405B-BE13-AAD2265238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2703" y="1372999"/>
            <a:ext cx="5954918" cy="3350003"/>
          </a:xfrm>
          <a:prstGeom prst="rect">
            <a:avLst/>
          </a:prstGeom>
          <a:solidFill>
            <a:schemeClr val="accent2">
              <a:lumMod val="20000"/>
              <a:lumOff val="80000"/>
            </a:schemeClr>
          </a:solidFill>
          <a:effectLst>
            <a:outerShdw blurRad="50800" dist="38100" algn="l" rotWithShape="0">
              <a:prstClr val="black">
                <a:alpha val="40000"/>
              </a:prstClr>
            </a:outerShdw>
            <a:reflection blurRad="6350" stA="52000" endA="300" endPos="35000" dir="5400000" sy="-100000" algn="bl" rotWithShape="0"/>
            <a:softEdge rad="76200"/>
          </a:effectLst>
        </p:spPr>
      </p:pic>
    </p:spTree>
    <p:extLst>
      <p:ext uri="{BB962C8B-B14F-4D97-AF65-F5344CB8AC3E}">
        <p14:creationId xmlns:p14="http://schemas.microsoft.com/office/powerpoint/2010/main" val="692017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C7FE27C-3F41-4A90-838E-3015347C7C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1664"/>
            <a:ext cx="12192000" cy="6396335"/>
          </a:xfrm>
          <a:prstGeom prst="rect">
            <a:avLst/>
          </a:prstGeom>
        </p:spPr>
      </p:pic>
      <p:sp>
        <p:nvSpPr>
          <p:cNvPr id="4" name="CuadroTexto 3">
            <a:extLst>
              <a:ext uri="{FF2B5EF4-FFF2-40B4-BE49-F238E27FC236}">
                <a16:creationId xmlns:a16="http://schemas.microsoft.com/office/drawing/2014/main" id="{8CB5BCC0-7B3A-40E5-9E4C-1F45A6D29118}"/>
              </a:ext>
            </a:extLst>
          </p:cNvPr>
          <p:cNvSpPr txBox="1"/>
          <p:nvPr/>
        </p:nvSpPr>
        <p:spPr>
          <a:xfrm>
            <a:off x="3312368" y="0"/>
            <a:ext cx="4805265" cy="461665"/>
          </a:xfrm>
          <a:prstGeom prst="rect">
            <a:avLst/>
          </a:prstGeom>
          <a:noFill/>
        </p:spPr>
        <p:txBody>
          <a:bodyPr wrap="square" rtlCol="0">
            <a:spAutoFit/>
          </a:bodyPr>
          <a:lstStyle/>
          <a:p>
            <a:pPr algn="ctr"/>
            <a:r>
              <a:rPr lang="es-DO" sz="2400" b="1" dirty="0">
                <a:solidFill>
                  <a:schemeClr val="accent1">
                    <a:lumMod val="50000"/>
                  </a:schemeClr>
                </a:solidFill>
                <a:effectLst>
                  <a:outerShdw blurRad="38100" dist="38100" dir="2700000" algn="tl">
                    <a:srgbClr val="000000">
                      <a:alpha val="43137"/>
                    </a:srgbClr>
                  </a:outerShdw>
                </a:effectLst>
              </a:rPr>
              <a:t>Website</a:t>
            </a:r>
          </a:p>
        </p:txBody>
      </p:sp>
    </p:spTree>
    <p:extLst>
      <p:ext uri="{BB962C8B-B14F-4D97-AF65-F5344CB8AC3E}">
        <p14:creationId xmlns:p14="http://schemas.microsoft.com/office/powerpoint/2010/main" val="706300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FDE40EE-A39F-4F70-A3F6-A18C5CA0F07C}"/>
              </a:ext>
            </a:extLst>
          </p:cNvPr>
          <p:cNvSpPr txBox="1"/>
          <p:nvPr/>
        </p:nvSpPr>
        <p:spPr>
          <a:xfrm>
            <a:off x="289248" y="326571"/>
            <a:ext cx="3097764" cy="461665"/>
          </a:xfrm>
          <a:prstGeom prst="rect">
            <a:avLst/>
          </a:prstGeom>
          <a:noFill/>
        </p:spPr>
        <p:txBody>
          <a:bodyPr wrap="square" rtlCol="0">
            <a:spAutoFit/>
          </a:bodyPr>
          <a:lstStyle/>
          <a:p>
            <a:r>
              <a:rPr lang="es-DO" sz="2400" b="1" dirty="0">
                <a:solidFill>
                  <a:schemeClr val="accent5">
                    <a:lumMod val="50000"/>
                  </a:schemeClr>
                </a:solidFill>
                <a:effectLst>
                  <a:outerShdw blurRad="38100" dist="38100" dir="2700000" algn="tl">
                    <a:srgbClr val="000000">
                      <a:alpha val="43137"/>
                    </a:srgbClr>
                  </a:outerShdw>
                </a:effectLst>
              </a:rPr>
              <a:t>4. Resolution path</a:t>
            </a:r>
          </a:p>
        </p:txBody>
      </p:sp>
      <p:sp>
        <p:nvSpPr>
          <p:cNvPr id="3" name="CuadroTexto 2">
            <a:extLst>
              <a:ext uri="{FF2B5EF4-FFF2-40B4-BE49-F238E27FC236}">
                <a16:creationId xmlns:a16="http://schemas.microsoft.com/office/drawing/2014/main" id="{AD9D2C72-AB8B-4ABE-A343-4F12892C75AB}"/>
              </a:ext>
            </a:extLst>
          </p:cNvPr>
          <p:cNvSpPr txBox="1"/>
          <p:nvPr/>
        </p:nvSpPr>
        <p:spPr>
          <a:xfrm>
            <a:off x="289248" y="1138334"/>
            <a:ext cx="10720874" cy="646331"/>
          </a:xfrm>
          <a:prstGeom prst="rect">
            <a:avLst/>
          </a:prstGeom>
          <a:noFill/>
        </p:spPr>
        <p:txBody>
          <a:bodyPr wrap="square" rtlCol="0">
            <a:spAutoFit/>
          </a:bodyPr>
          <a:lstStyle/>
          <a:p>
            <a:r>
              <a:rPr lang="en-US" dirty="0"/>
              <a:t>You use what you know and what you learn during an interaction to identify the member's concern and decide on a path forward, you follow up the correct course of action respecting app's troubleshooting.</a:t>
            </a:r>
            <a:endParaRPr lang="es-DO" dirty="0"/>
          </a:p>
        </p:txBody>
      </p:sp>
      <p:pic>
        <p:nvPicPr>
          <p:cNvPr id="5" name="Imagen 4">
            <a:extLst>
              <a:ext uri="{FF2B5EF4-FFF2-40B4-BE49-F238E27FC236}">
                <a16:creationId xmlns:a16="http://schemas.microsoft.com/office/drawing/2014/main" id="{7C56FAB7-8CB1-4511-8F89-58FB60C67985}"/>
              </a:ext>
            </a:extLst>
          </p:cNvPr>
          <p:cNvPicPr>
            <a:picLocks noChangeAspect="1"/>
          </p:cNvPicPr>
          <p:nvPr/>
        </p:nvPicPr>
        <p:blipFill>
          <a:blip r:embed="rId2"/>
          <a:stretch>
            <a:fillRect/>
          </a:stretch>
        </p:blipFill>
        <p:spPr>
          <a:xfrm>
            <a:off x="551379" y="2103384"/>
            <a:ext cx="3800475" cy="1135419"/>
          </a:xfrm>
          <a:prstGeom prst="rect">
            <a:avLst/>
          </a:prstGeom>
        </p:spPr>
      </p:pic>
      <p:pic>
        <p:nvPicPr>
          <p:cNvPr id="7" name="Imagen 6">
            <a:extLst>
              <a:ext uri="{FF2B5EF4-FFF2-40B4-BE49-F238E27FC236}">
                <a16:creationId xmlns:a16="http://schemas.microsoft.com/office/drawing/2014/main" id="{36256B0F-0A0F-4521-A42D-CF660CC4CD84}"/>
              </a:ext>
            </a:extLst>
          </p:cNvPr>
          <p:cNvPicPr>
            <a:picLocks noChangeAspect="1"/>
          </p:cNvPicPr>
          <p:nvPr/>
        </p:nvPicPr>
        <p:blipFill>
          <a:blip r:embed="rId3"/>
          <a:stretch>
            <a:fillRect/>
          </a:stretch>
        </p:blipFill>
        <p:spPr>
          <a:xfrm>
            <a:off x="479942" y="4537592"/>
            <a:ext cx="4038600" cy="476250"/>
          </a:xfrm>
          <a:prstGeom prst="rect">
            <a:avLst/>
          </a:prstGeom>
        </p:spPr>
      </p:pic>
      <p:pic>
        <p:nvPicPr>
          <p:cNvPr id="9" name="Imagen 8">
            <a:extLst>
              <a:ext uri="{FF2B5EF4-FFF2-40B4-BE49-F238E27FC236}">
                <a16:creationId xmlns:a16="http://schemas.microsoft.com/office/drawing/2014/main" id="{3335F9D9-575C-4F50-AC46-38C2B7FB4036}"/>
              </a:ext>
            </a:extLst>
          </p:cNvPr>
          <p:cNvPicPr>
            <a:picLocks noChangeAspect="1"/>
          </p:cNvPicPr>
          <p:nvPr/>
        </p:nvPicPr>
        <p:blipFill>
          <a:blip r:embed="rId4"/>
          <a:stretch>
            <a:fillRect/>
          </a:stretch>
        </p:blipFill>
        <p:spPr>
          <a:xfrm>
            <a:off x="527567" y="3407185"/>
            <a:ext cx="3943350" cy="962025"/>
          </a:xfrm>
          <a:prstGeom prst="rect">
            <a:avLst/>
          </a:prstGeom>
        </p:spPr>
      </p:pic>
      <p:sp>
        <p:nvSpPr>
          <p:cNvPr id="10" name="CuadroTexto 9">
            <a:extLst>
              <a:ext uri="{FF2B5EF4-FFF2-40B4-BE49-F238E27FC236}">
                <a16:creationId xmlns:a16="http://schemas.microsoft.com/office/drawing/2014/main" id="{BFA9943B-2168-465A-B77E-CA5FA136E65D}"/>
              </a:ext>
            </a:extLst>
          </p:cNvPr>
          <p:cNvSpPr txBox="1"/>
          <p:nvPr/>
        </p:nvSpPr>
        <p:spPr>
          <a:xfrm>
            <a:off x="6482635" y="2335140"/>
            <a:ext cx="4443511" cy="1169551"/>
          </a:xfrm>
          <a:prstGeom prst="rect">
            <a:avLst/>
          </a:prstGeom>
          <a:noFill/>
        </p:spPr>
        <p:txBody>
          <a:bodyPr wrap="square" rtlCol="0">
            <a:spAutoFit/>
          </a:bodyPr>
          <a:lstStyle/>
          <a:p>
            <a:pPr algn="just"/>
            <a:r>
              <a:rPr lang="es-DO" sz="1400" u="sng" dirty="0">
                <a:solidFill>
                  <a:schemeClr val="accent1">
                    <a:lumMod val="75000"/>
                  </a:schemeClr>
                </a:solidFill>
              </a:rPr>
              <a:t>Member:</a:t>
            </a:r>
            <a:r>
              <a:rPr lang="es-DO" sz="1400" dirty="0">
                <a:solidFill>
                  <a:schemeClr val="accent1">
                    <a:lumMod val="75000"/>
                  </a:schemeClr>
                </a:solidFill>
              </a:rPr>
              <a:t> I am unable to activate the Bella card even though I followed all the correct steps to do it, I already force closed the app, I have the latest software version of IOS and also have the last version of the app, what else should I do?</a:t>
            </a:r>
          </a:p>
        </p:txBody>
      </p:sp>
      <p:sp>
        <p:nvSpPr>
          <p:cNvPr id="11" name="CuadroTexto 10">
            <a:extLst>
              <a:ext uri="{FF2B5EF4-FFF2-40B4-BE49-F238E27FC236}">
                <a16:creationId xmlns:a16="http://schemas.microsoft.com/office/drawing/2014/main" id="{F393D6F6-B131-409D-916F-6ADBB47523AE}"/>
              </a:ext>
            </a:extLst>
          </p:cNvPr>
          <p:cNvSpPr txBox="1"/>
          <p:nvPr/>
        </p:nvSpPr>
        <p:spPr>
          <a:xfrm>
            <a:off x="6482635" y="4107600"/>
            <a:ext cx="4805265" cy="523220"/>
          </a:xfrm>
          <a:prstGeom prst="rect">
            <a:avLst/>
          </a:prstGeom>
          <a:noFill/>
        </p:spPr>
        <p:txBody>
          <a:bodyPr wrap="square" rtlCol="0">
            <a:spAutoFit/>
          </a:bodyPr>
          <a:lstStyle/>
          <a:p>
            <a:r>
              <a:rPr lang="es-DO" sz="1400" u="sng" dirty="0">
                <a:solidFill>
                  <a:srgbClr val="FF0000"/>
                </a:solidFill>
              </a:rPr>
              <a:t>Agent:</a:t>
            </a:r>
            <a:r>
              <a:rPr lang="es-DO" sz="1400" dirty="0">
                <a:solidFill>
                  <a:srgbClr val="FF0000"/>
                </a:solidFill>
              </a:rPr>
              <a:t> Did you try uninstalling the app and reinstall it back again?</a:t>
            </a:r>
          </a:p>
        </p:txBody>
      </p:sp>
      <p:pic>
        <p:nvPicPr>
          <p:cNvPr id="13" name="Imagen 12">
            <a:extLst>
              <a:ext uri="{FF2B5EF4-FFF2-40B4-BE49-F238E27FC236}">
                <a16:creationId xmlns:a16="http://schemas.microsoft.com/office/drawing/2014/main" id="{AA3F1AE9-AE75-4B7D-A881-553D47409A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88087" y="5117270"/>
            <a:ext cx="552527" cy="523948"/>
          </a:xfrm>
          <a:prstGeom prst="rect">
            <a:avLst/>
          </a:prstGeom>
        </p:spPr>
      </p:pic>
      <p:pic>
        <p:nvPicPr>
          <p:cNvPr id="15" name="Imagen 14">
            <a:extLst>
              <a:ext uri="{FF2B5EF4-FFF2-40B4-BE49-F238E27FC236}">
                <a16:creationId xmlns:a16="http://schemas.microsoft.com/office/drawing/2014/main" id="{48319D4B-ACC9-42F5-A8CD-89DAA5B243F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65216" y="5963911"/>
            <a:ext cx="647790" cy="590632"/>
          </a:xfrm>
          <a:prstGeom prst="rect">
            <a:avLst/>
          </a:prstGeom>
        </p:spPr>
      </p:pic>
      <p:pic>
        <p:nvPicPr>
          <p:cNvPr id="17" name="Imagen 16">
            <a:extLst>
              <a:ext uri="{FF2B5EF4-FFF2-40B4-BE49-F238E27FC236}">
                <a16:creationId xmlns:a16="http://schemas.microsoft.com/office/drawing/2014/main" id="{88A9B212-7A39-40AF-9C69-1E2BEB48EDB0}"/>
              </a:ext>
            </a:extLst>
          </p:cNvPr>
          <p:cNvPicPr>
            <a:picLocks noChangeAspect="1"/>
          </p:cNvPicPr>
          <p:nvPr/>
        </p:nvPicPr>
        <p:blipFill>
          <a:blip r:embed="rId7"/>
          <a:stretch>
            <a:fillRect/>
          </a:stretch>
        </p:blipFill>
        <p:spPr>
          <a:xfrm>
            <a:off x="479942" y="5103114"/>
            <a:ext cx="3962400" cy="771525"/>
          </a:xfrm>
          <a:prstGeom prst="rect">
            <a:avLst/>
          </a:prstGeom>
        </p:spPr>
      </p:pic>
    </p:spTree>
    <p:extLst>
      <p:ext uri="{BB962C8B-B14F-4D97-AF65-F5344CB8AC3E}">
        <p14:creationId xmlns:p14="http://schemas.microsoft.com/office/powerpoint/2010/main" val="1377449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0DBCF3B9-AB21-4013-B310-FA57BC36F2C0}"/>
              </a:ext>
            </a:extLst>
          </p:cNvPr>
          <p:cNvSpPr txBox="1"/>
          <p:nvPr/>
        </p:nvSpPr>
        <p:spPr>
          <a:xfrm>
            <a:off x="345233" y="382555"/>
            <a:ext cx="5551715" cy="461665"/>
          </a:xfrm>
          <a:prstGeom prst="rect">
            <a:avLst/>
          </a:prstGeom>
          <a:noFill/>
        </p:spPr>
        <p:txBody>
          <a:bodyPr wrap="square" rtlCol="0">
            <a:spAutoFit/>
          </a:bodyPr>
          <a:lstStyle/>
          <a:p>
            <a:r>
              <a:rPr lang="es-DO" sz="2400" b="1" dirty="0">
                <a:solidFill>
                  <a:schemeClr val="accent5">
                    <a:lumMod val="50000"/>
                  </a:schemeClr>
                </a:solidFill>
                <a:effectLst>
                  <a:outerShdw blurRad="38100" dist="38100" dir="2700000" algn="tl">
                    <a:srgbClr val="000000">
                      <a:alpha val="43137"/>
                    </a:srgbClr>
                  </a:outerShdw>
                </a:effectLst>
              </a:rPr>
              <a:t>5. Ownership</a:t>
            </a:r>
          </a:p>
        </p:txBody>
      </p:sp>
      <p:sp>
        <p:nvSpPr>
          <p:cNvPr id="6" name="CuadroTexto 5">
            <a:extLst>
              <a:ext uri="{FF2B5EF4-FFF2-40B4-BE49-F238E27FC236}">
                <a16:creationId xmlns:a16="http://schemas.microsoft.com/office/drawing/2014/main" id="{3659C8FC-CEFD-4E1C-978A-A31C6E4C873C}"/>
              </a:ext>
            </a:extLst>
          </p:cNvPr>
          <p:cNvSpPr txBox="1"/>
          <p:nvPr/>
        </p:nvSpPr>
        <p:spPr>
          <a:xfrm>
            <a:off x="228599" y="1203648"/>
            <a:ext cx="10884160" cy="646331"/>
          </a:xfrm>
          <a:prstGeom prst="rect">
            <a:avLst/>
          </a:prstGeom>
          <a:noFill/>
        </p:spPr>
        <p:txBody>
          <a:bodyPr wrap="square" rtlCol="0">
            <a:spAutoFit/>
          </a:bodyPr>
          <a:lstStyle/>
          <a:p>
            <a:r>
              <a:rPr lang="en-US" dirty="0"/>
              <a:t>You demonstrate kindness and understanding while taking responsibility for the resolution, also speak or write in a lovely, friendly and empathic manner.</a:t>
            </a:r>
            <a:endParaRPr lang="es-DO" dirty="0"/>
          </a:p>
        </p:txBody>
      </p:sp>
      <p:pic>
        <p:nvPicPr>
          <p:cNvPr id="8" name="Imagen 7">
            <a:extLst>
              <a:ext uri="{FF2B5EF4-FFF2-40B4-BE49-F238E27FC236}">
                <a16:creationId xmlns:a16="http://schemas.microsoft.com/office/drawing/2014/main" id="{74D0178C-E90D-430A-A3C7-F8C45B455C06}"/>
              </a:ext>
            </a:extLst>
          </p:cNvPr>
          <p:cNvPicPr>
            <a:picLocks noChangeAspect="1"/>
          </p:cNvPicPr>
          <p:nvPr/>
        </p:nvPicPr>
        <p:blipFill>
          <a:blip r:embed="rId2"/>
          <a:stretch>
            <a:fillRect/>
          </a:stretch>
        </p:blipFill>
        <p:spPr>
          <a:xfrm>
            <a:off x="551866" y="3224126"/>
            <a:ext cx="3829050" cy="1552575"/>
          </a:xfrm>
          <a:prstGeom prst="rect">
            <a:avLst/>
          </a:prstGeom>
        </p:spPr>
      </p:pic>
      <p:sp>
        <p:nvSpPr>
          <p:cNvPr id="9" name="CuadroTexto 8">
            <a:extLst>
              <a:ext uri="{FF2B5EF4-FFF2-40B4-BE49-F238E27FC236}">
                <a16:creationId xmlns:a16="http://schemas.microsoft.com/office/drawing/2014/main" id="{70BC97D4-4065-47D3-A51B-DB611950DEC5}"/>
              </a:ext>
            </a:extLst>
          </p:cNvPr>
          <p:cNvSpPr txBox="1"/>
          <p:nvPr/>
        </p:nvSpPr>
        <p:spPr>
          <a:xfrm>
            <a:off x="3303038" y="2427839"/>
            <a:ext cx="4058816" cy="369332"/>
          </a:xfrm>
          <a:prstGeom prst="rect">
            <a:avLst/>
          </a:prstGeom>
          <a:noFill/>
        </p:spPr>
        <p:txBody>
          <a:bodyPr wrap="square" rtlCol="0">
            <a:spAutoFit/>
          </a:bodyPr>
          <a:lstStyle/>
          <a:p>
            <a:pPr algn="ctr"/>
            <a:r>
              <a:rPr lang="es-DO" b="1" u="sng" dirty="0">
                <a:solidFill>
                  <a:schemeClr val="accent1">
                    <a:lumMod val="75000"/>
                  </a:schemeClr>
                </a:solidFill>
              </a:rPr>
              <a:t>Member:</a:t>
            </a:r>
            <a:r>
              <a:rPr lang="es-DO" sz="1600" b="1" dirty="0">
                <a:solidFill>
                  <a:schemeClr val="accent1">
                    <a:lumMod val="75000"/>
                  </a:schemeClr>
                </a:solidFill>
              </a:rPr>
              <a:t> I’m broke and need to pay rent.</a:t>
            </a:r>
          </a:p>
        </p:txBody>
      </p:sp>
      <p:sp>
        <p:nvSpPr>
          <p:cNvPr id="10" name="CuadroTexto 9">
            <a:extLst>
              <a:ext uri="{FF2B5EF4-FFF2-40B4-BE49-F238E27FC236}">
                <a16:creationId xmlns:a16="http://schemas.microsoft.com/office/drawing/2014/main" id="{2620DB52-A8B3-4AB7-AC10-D0C5192D1235}"/>
              </a:ext>
            </a:extLst>
          </p:cNvPr>
          <p:cNvSpPr txBox="1"/>
          <p:nvPr/>
        </p:nvSpPr>
        <p:spPr>
          <a:xfrm>
            <a:off x="7053943" y="3340359"/>
            <a:ext cx="3648269" cy="830997"/>
          </a:xfrm>
          <a:prstGeom prst="rect">
            <a:avLst/>
          </a:prstGeom>
          <a:noFill/>
        </p:spPr>
        <p:txBody>
          <a:bodyPr wrap="square" rtlCol="0">
            <a:spAutoFit/>
          </a:bodyPr>
          <a:lstStyle/>
          <a:p>
            <a:r>
              <a:rPr lang="es-DO" sz="1600" u="sng" dirty="0">
                <a:solidFill>
                  <a:srgbClr val="FF0000"/>
                </a:solidFill>
              </a:rPr>
              <a:t>Agent:</a:t>
            </a:r>
            <a:r>
              <a:rPr lang="es-DO" sz="1600" dirty="0">
                <a:solidFill>
                  <a:srgbClr val="FF0000"/>
                </a:solidFill>
              </a:rPr>
              <a:t> Well, right now the emergency fund is not available until further notice, do you need something else?</a:t>
            </a:r>
            <a:r>
              <a:rPr lang="es-DO" sz="1600" u="sng" dirty="0">
                <a:solidFill>
                  <a:srgbClr val="FF0000"/>
                </a:solidFill>
              </a:rPr>
              <a:t> </a:t>
            </a:r>
          </a:p>
        </p:txBody>
      </p:sp>
      <p:pic>
        <p:nvPicPr>
          <p:cNvPr id="12" name="Imagen 11">
            <a:extLst>
              <a:ext uri="{FF2B5EF4-FFF2-40B4-BE49-F238E27FC236}">
                <a16:creationId xmlns:a16="http://schemas.microsoft.com/office/drawing/2014/main" id="{358EB2C5-5D14-41EB-A7DF-37D03E6500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7518" y="4930511"/>
            <a:ext cx="552527" cy="523948"/>
          </a:xfrm>
          <a:prstGeom prst="rect">
            <a:avLst/>
          </a:prstGeom>
        </p:spPr>
      </p:pic>
      <p:pic>
        <p:nvPicPr>
          <p:cNvPr id="14" name="Imagen 13">
            <a:extLst>
              <a:ext uri="{FF2B5EF4-FFF2-40B4-BE49-F238E27FC236}">
                <a16:creationId xmlns:a16="http://schemas.microsoft.com/office/drawing/2014/main" id="{39540857-E05C-4AD1-A78D-F671D2F7A4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8561" y="5203656"/>
            <a:ext cx="647790" cy="590632"/>
          </a:xfrm>
          <a:prstGeom prst="rect">
            <a:avLst/>
          </a:prstGeom>
        </p:spPr>
      </p:pic>
    </p:spTree>
    <p:extLst>
      <p:ext uri="{BB962C8B-B14F-4D97-AF65-F5344CB8AC3E}">
        <p14:creationId xmlns:p14="http://schemas.microsoft.com/office/powerpoint/2010/main" val="3091648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39BD635-7433-46D2-8FA2-4CB58A8C8AF7}"/>
              </a:ext>
            </a:extLst>
          </p:cNvPr>
          <p:cNvSpPr txBox="1"/>
          <p:nvPr/>
        </p:nvSpPr>
        <p:spPr>
          <a:xfrm>
            <a:off x="475861" y="401216"/>
            <a:ext cx="3946849" cy="461665"/>
          </a:xfrm>
          <a:prstGeom prst="rect">
            <a:avLst/>
          </a:prstGeom>
          <a:noFill/>
        </p:spPr>
        <p:txBody>
          <a:bodyPr wrap="square" rtlCol="0">
            <a:spAutoFit/>
          </a:bodyPr>
          <a:lstStyle/>
          <a:p>
            <a:r>
              <a:rPr lang="es-DO" sz="2400" b="1" dirty="0">
                <a:solidFill>
                  <a:schemeClr val="accent5">
                    <a:lumMod val="50000"/>
                  </a:schemeClr>
                </a:solidFill>
                <a:effectLst>
                  <a:outerShdw blurRad="38100" dist="38100" dir="2700000" algn="tl">
                    <a:srgbClr val="000000">
                      <a:alpha val="43137"/>
                    </a:srgbClr>
                  </a:outerShdw>
                </a:effectLst>
              </a:rPr>
              <a:t>6. Procedural Compliance</a:t>
            </a:r>
          </a:p>
        </p:txBody>
      </p:sp>
      <p:sp>
        <p:nvSpPr>
          <p:cNvPr id="3" name="CuadroTexto 2">
            <a:extLst>
              <a:ext uri="{FF2B5EF4-FFF2-40B4-BE49-F238E27FC236}">
                <a16:creationId xmlns:a16="http://schemas.microsoft.com/office/drawing/2014/main" id="{473D8F42-DEC1-4C95-A8F3-34219197B85A}"/>
              </a:ext>
            </a:extLst>
          </p:cNvPr>
          <p:cNvSpPr txBox="1"/>
          <p:nvPr/>
        </p:nvSpPr>
        <p:spPr>
          <a:xfrm>
            <a:off x="186612" y="1343608"/>
            <a:ext cx="11616612" cy="671804"/>
          </a:xfrm>
          <a:prstGeom prst="rect">
            <a:avLst/>
          </a:prstGeom>
          <a:noFill/>
        </p:spPr>
        <p:txBody>
          <a:bodyPr wrap="square" rtlCol="0">
            <a:spAutoFit/>
          </a:bodyPr>
          <a:lstStyle/>
          <a:p>
            <a:r>
              <a:rPr lang="en-US" dirty="0"/>
              <a:t>You complete all necessary documentation on the account and follow prescribed procedures, while being one step ahead of getting done and solving all as stated.</a:t>
            </a:r>
            <a:endParaRPr lang="es-DO" dirty="0"/>
          </a:p>
        </p:txBody>
      </p:sp>
      <p:pic>
        <p:nvPicPr>
          <p:cNvPr id="5" name="Imagen 4">
            <a:extLst>
              <a:ext uri="{FF2B5EF4-FFF2-40B4-BE49-F238E27FC236}">
                <a16:creationId xmlns:a16="http://schemas.microsoft.com/office/drawing/2014/main" id="{2AB69763-12F2-456F-AF8F-EE915BDA71D4}"/>
              </a:ext>
            </a:extLst>
          </p:cNvPr>
          <p:cNvPicPr>
            <a:picLocks noChangeAspect="1"/>
          </p:cNvPicPr>
          <p:nvPr/>
        </p:nvPicPr>
        <p:blipFill>
          <a:blip r:embed="rId2"/>
          <a:stretch>
            <a:fillRect/>
          </a:stretch>
        </p:blipFill>
        <p:spPr>
          <a:xfrm>
            <a:off x="517460" y="3429000"/>
            <a:ext cx="3905250" cy="2238375"/>
          </a:xfrm>
          <a:prstGeom prst="rect">
            <a:avLst/>
          </a:prstGeom>
        </p:spPr>
      </p:pic>
      <p:sp>
        <p:nvSpPr>
          <p:cNvPr id="6" name="CuadroTexto 5">
            <a:extLst>
              <a:ext uri="{FF2B5EF4-FFF2-40B4-BE49-F238E27FC236}">
                <a16:creationId xmlns:a16="http://schemas.microsoft.com/office/drawing/2014/main" id="{3BDDAAD5-48B3-4997-9051-CB3BC968FDEA}"/>
              </a:ext>
            </a:extLst>
          </p:cNvPr>
          <p:cNvSpPr txBox="1"/>
          <p:nvPr/>
        </p:nvSpPr>
        <p:spPr>
          <a:xfrm>
            <a:off x="3918857" y="2113279"/>
            <a:ext cx="3359021" cy="1323439"/>
          </a:xfrm>
          <a:prstGeom prst="rect">
            <a:avLst/>
          </a:prstGeom>
          <a:noFill/>
        </p:spPr>
        <p:txBody>
          <a:bodyPr wrap="square" rtlCol="0">
            <a:spAutoFit/>
          </a:bodyPr>
          <a:lstStyle/>
          <a:p>
            <a:pPr algn="just"/>
            <a:r>
              <a:rPr lang="es-DO" sz="1600" b="1" u="sng" dirty="0">
                <a:solidFill>
                  <a:schemeClr val="accent5">
                    <a:lumMod val="75000"/>
                  </a:schemeClr>
                </a:solidFill>
              </a:rPr>
              <a:t>Member:</a:t>
            </a:r>
            <a:r>
              <a:rPr lang="es-DO" sz="1600" b="1" dirty="0">
                <a:solidFill>
                  <a:schemeClr val="accent5">
                    <a:lumMod val="75000"/>
                  </a:schemeClr>
                </a:solidFill>
              </a:rPr>
              <a:t> My account is suspended because I tried too much time with the incorrect password, unsuspend it please. Do you need anything from me?</a:t>
            </a:r>
          </a:p>
        </p:txBody>
      </p:sp>
      <p:sp>
        <p:nvSpPr>
          <p:cNvPr id="7" name="CuadroTexto 6">
            <a:extLst>
              <a:ext uri="{FF2B5EF4-FFF2-40B4-BE49-F238E27FC236}">
                <a16:creationId xmlns:a16="http://schemas.microsoft.com/office/drawing/2014/main" id="{384C477D-7253-4FEE-BA36-CA1717A05510}"/>
              </a:ext>
            </a:extLst>
          </p:cNvPr>
          <p:cNvSpPr txBox="1"/>
          <p:nvPr/>
        </p:nvSpPr>
        <p:spPr>
          <a:xfrm>
            <a:off x="7193356" y="3671596"/>
            <a:ext cx="3107093" cy="1323439"/>
          </a:xfrm>
          <a:prstGeom prst="rect">
            <a:avLst/>
          </a:prstGeom>
          <a:noFill/>
        </p:spPr>
        <p:txBody>
          <a:bodyPr wrap="square" rtlCol="0">
            <a:spAutoFit/>
          </a:bodyPr>
          <a:lstStyle/>
          <a:p>
            <a:pPr algn="just"/>
            <a:r>
              <a:rPr lang="es-DO" sz="1600" dirty="0">
                <a:solidFill>
                  <a:srgbClr val="FF0000"/>
                </a:solidFill>
              </a:rPr>
              <a:t>Agent: Sure I can do that for you, I actually don’t need any information from you to go forward, please allow me a moment while I unsuspended it.</a:t>
            </a:r>
          </a:p>
        </p:txBody>
      </p:sp>
      <p:pic>
        <p:nvPicPr>
          <p:cNvPr id="9" name="Imagen 8">
            <a:extLst>
              <a:ext uri="{FF2B5EF4-FFF2-40B4-BE49-F238E27FC236}">
                <a16:creationId xmlns:a16="http://schemas.microsoft.com/office/drawing/2014/main" id="{A22EF88C-BFD7-4DA0-A2F8-C6B00EA84F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6274" y="5405401"/>
            <a:ext cx="552527" cy="523948"/>
          </a:xfrm>
          <a:prstGeom prst="rect">
            <a:avLst/>
          </a:prstGeom>
        </p:spPr>
      </p:pic>
      <p:pic>
        <p:nvPicPr>
          <p:cNvPr id="11" name="Imagen 10">
            <a:extLst>
              <a:ext uri="{FF2B5EF4-FFF2-40B4-BE49-F238E27FC236}">
                <a16:creationId xmlns:a16="http://schemas.microsoft.com/office/drawing/2014/main" id="{B7B1E137-977B-4BF7-A8EB-4824D3E4EB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0570" y="5745654"/>
            <a:ext cx="647790" cy="590632"/>
          </a:xfrm>
          <a:prstGeom prst="rect">
            <a:avLst/>
          </a:prstGeom>
        </p:spPr>
      </p:pic>
    </p:spTree>
    <p:extLst>
      <p:ext uri="{BB962C8B-B14F-4D97-AF65-F5344CB8AC3E}">
        <p14:creationId xmlns:p14="http://schemas.microsoft.com/office/powerpoint/2010/main" val="23416237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F68C7D4-E034-4030-99DA-A40C8E6E8BA4}"/>
              </a:ext>
            </a:extLst>
          </p:cNvPr>
          <p:cNvSpPr txBox="1"/>
          <p:nvPr/>
        </p:nvSpPr>
        <p:spPr>
          <a:xfrm>
            <a:off x="354563" y="429208"/>
            <a:ext cx="4665306" cy="461665"/>
          </a:xfrm>
          <a:prstGeom prst="rect">
            <a:avLst/>
          </a:prstGeom>
          <a:noFill/>
        </p:spPr>
        <p:txBody>
          <a:bodyPr wrap="square" rtlCol="0">
            <a:spAutoFit/>
          </a:bodyPr>
          <a:lstStyle/>
          <a:p>
            <a:r>
              <a:rPr lang="es-DO" sz="2400" b="1" dirty="0">
                <a:solidFill>
                  <a:schemeClr val="accent5">
                    <a:lumMod val="50000"/>
                  </a:schemeClr>
                </a:solidFill>
                <a:effectLst>
                  <a:outerShdw blurRad="38100" dist="38100" dir="2700000" algn="tl">
                    <a:srgbClr val="000000">
                      <a:alpha val="43137"/>
                    </a:srgbClr>
                  </a:outerShdw>
                </a:effectLst>
              </a:rPr>
              <a:t>7.0 Attentive and focused</a:t>
            </a:r>
          </a:p>
        </p:txBody>
      </p:sp>
      <p:sp>
        <p:nvSpPr>
          <p:cNvPr id="3" name="CuadroTexto 2">
            <a:extLst>
              <a:ext uri="{FF2B5EF4-FFF2-40B4-BE49-F238E27FC236}">
                <a16:creationId xmlns:a16="http://schemas.microsoft.com/office/drawing/2014/main" id="{45FFF5CC-EC11-430E-AF7E-443D096DEE2C}"/>
              </a:ext>
            </a:extLst>
          </p:cNvPr>
          <p:cNvSpPr txBox="1"/>
          <p:nvPr/>
        </p:nvSpPr>
        <p:spPr>
          <a:xfrm>
            <a:off x="205273" y="1362269"/>
            <a:ext cx="11196734" cy="646331"/>
          </a:xfrm>
          <a:prstGeom prst="rect">
            <a:avLst/>
          </a:prstGeom>
          <a:noFill/>
        </p:spPr>
        <p:txBody>
          <a:bodyPr wrap="square" rtlCol="0">
            <a:spAutoFit/>
          </a:bodyPr>
          <a:lstStyle/>
          <a:p>
            <a:r>
              <a:rPr lang="en-US" dirty="0"/>
              <a:t>Acknowledge the member's primary inquiry along with the solution provided by another agent on a previous interaction, to display interest and attentiveness all the time. </a:t>
            </a:r>
            <a:endParaRPr lang="es-DO" dirty="0"/>
          </a:p>
        </p:txBody>
      </p:sp>
      <p:sp>
        <p:nvSpPr>
          <p:cNvPr id="5" name="CuadroTexto 4">
            <a:extLst>
              <a:ext uri="{FF2B5EF4-FFF2-40B4-BE49-F238E27FC236}">
                <a16:creationId xmlns:a16="http://schemas.microsoft.com/office/drawing/2014/main" id="{716063EA-B8CC-4EC9-9620-F0A10A98B317}"/>
              </a:ext>
            </a:extLst>
          </p:cNvPr>
          <p:cNvSpPr txBox="1"/>
          <p:nvPr/>
        </p:nvSpPr>
        <p:spPr>
          <a:xfrm>
            <a:off x="205273" y="3012472"/>
            <a:ext cx="6097554" cy="3416320"/>
          </a:xfrm>
          <a:prstGeom prst="rect">
            <a:avLst/>
          </a:prstGeom>
          <a:noFill/>
        </p:spPr>
        <p:txBody>
          <a:bodyPr wrap="square">
            <a:spAutoFit/>
          </a:bodyPr>
          <a:lstStyle/>
          <a:p>
            <a:pPr algn="just"/>
            <a:r>
              <a:rPr lang="en-US" b="0" i="0" u="sng" dirty="0">
                <a:solidFill>
                  <a:schemeClr val="accent5">
                    <a:lumMod val="75000"/>
                  </a:schemeClr>
                </a:solidFill>
                <a:effectLst/>
              </a:rPr>
              <a:t>Agent:</a:t>
            </a:r>
            <a:r>
              <a:rPr lang="en-US" b="0" i="0" dirty="0">
                <a:solidFill>
                  <a:schemeClr val="accent5">
                    <a:lumMod val="75000"/>
                  </a:schemeClr>
                </a:solidFill>
                <a:effectLst/>
              </a:rPr>
              <a:t> Hello Patrick! 😊 Thank you very much for contacting Bella, it's definitely a pleasure for us to have you here as part of our family. ❤️</a:t>
            </a:r>
          </a:p>
          <a:p>
            <a:pPr algn="just"/>
            <a:r>
              <a:rPr lang="en-US" b="0" i="0" dirty="0">
                <a:solidFill>
                  <a:schemeClr val="accent5">
                    <a:lumMod val="75000"/>
                  </a:schemeClr>
                </a:solidFill>
                <a:effectLst/>
              </a:rPr>
              <a:t>I can see you were transferred from a previous interaction</a:t>
            </a:r>
            <a:r>
              <a:rPr lang="en-US" dirty="0">
                <a:solidFill>
                  <a:schemeClr val="accent5">
                    <a:lumMod val="75000"/>
                  </a:schemeClr>
                </a:solidFill>
              </a:rPr>
              <a:t> trying to activate your card, please follow the next steps and let me know if it works successfully at the end. </a:t>
            </a:r>
            <a:r>
              <a:rPr lang="en-US" dirty="0">
                <a:solidFill>
                  <a:schemeClr val="accent5">
                    <a:lumMod val="75000"/>
                  </a:schemeClr>
                </a:solidFill>
                <a:effectLst/>
                <a:ea typeface="Calibri" panose="020F0502020204030204" pitchFamily="34" charset="0"/>
                <a:cs typeface="Times New Roman" panose="02020603050405020304" pitchFamily="18" charset="0"/>
              </a:rPr>
              <a:t>Tap-to-Type &gt; Card &gt; Activating card &gt; Enter the last 4 digits of the card that you want to activate &gt; Confirm &gt; Create a new 4 digits PIN and confirm it &gt; Confirm</a:t>
            </a:r>
          </a:p>
          <a:p>
            <a:pPr algn="just"/>
            <a:r>
              <a:rPr lang="en-US" dirty="0">
                <a:solidFill>
                  <a:schemeClr val="accent5">
                    <a:lumMod val="75000"/>
                  </a:schemeClr>
                </a:solidFill>
                <a:ea typeface="Calibri" panose="020F0502020204030204" pitchFamily="34" charset="0"/>
                <a:cs typeface="Times New Roman" panose="02020603050405020304" pitchFamily="18" charset="0"/>
              </a:rPr>
              <a:t>I’ll be here for you to confirm with us, but you can take your time.</a:t>
            </a:r>
            <a:endParaRPr lang="es-DO" dirty="0">
              <a:solidFill>
                <a:schemeClr val="accent5">
                  <a:lumMod val="75000"/>
                </a:schemeClr>
              </a:solidFill>
              <a:effectLst/>
              <a:ea typeface="Calibri" panose="020F0502020204030204" pitchFamily="34" charset="0"/>
              <a:cs typeface="Times New Roman" panose="02020603050405020304" pitchFamily="18" charset="0"/>
            </a:endParaRPr>
          </a:p>
          <a:p>
            <a:pPr algn="just"/>
            <a:endParaRPr lang="es-DO" dirty="0">
              <a:solidFill>
                <a:schemeClr val="accent5">
                  <a:lumMod val="75000"/>
                </a:schemeClr>
              </a:solidFill>
            </a:endParaRPr>
          </a:p>
        </p:txBody>
      </p:sp>
      <p:sp>
        <p:nvSpPr>
          <p:cNvPr id="8" name="CuadroTexto 7">
            <a:extLst>
              <a:ext uri="{FF2B5EF4-FFF2-40B4-BE49-F238E27FC236}">
                <a16:creationId xmlns:a16="http://schemas.microsoft.com/office/drawing/2014/main" id="{0CFBBE9E-4167-4A6A-B53D-F13F66C5F937}"/>
              </a:ext>
            </a:extLst>
          </p:cNvPr>
          <p:cNvSpPr txBox="1"/>
          <p:nvPr/>
        </p:nvSpPr>
        <p:spPr>
          <a:xfrm>
            <a:off x="3254050" y="2325870"/>
            <a:ext cx="5812971" cy="369332"/>
          </a:xfrm>
          <a:prstGeom prst="rect">
            <a:avLst/>
          </a:prstGeom>
          <a:noFill/>
        </p:spPr>
        <p:txBody>
          <a:bodyPr wrap="square" rtlCol="0">
            <a:spAutoFit/>
          </a:bodyPr>
          <a:lstStyle/>
          <a:p>
            <a:r>
              <a:rPr lang="es-DO" b="1" dirty="0"/>
              <a:t>Example of a conversation after it was transferred:</a:t>
            </a:r>
          </a:p>
        </p:txBody>
      </p:sp>
      <p:sp>
        <p:nvSpPr>
          <p:cNvPr id="9" name="CuadroTexto 8">
            <a:extLst>
              <a:ext uri="{FF2B5EF4-FFF2-40B4-BE49-F238E27FC236}">
                <a16:creationId xmlns:a16="http://schemas.microsoft.com/office/drawing/2014/main" id="{D78D08D7-FFD6-44B2-9A1F-CC7E67B9B764}"/>
              </a:ext>
            </a:extLst>
          </p:cNvPr>
          <p:cNvSpPr txBox="1"/>
          <p:nvPr/>
        </p:nvSpPr>
        <p:spPr>
          <a:xfrm>
            <a:off x="7044612" y="3516468"/>
            <a:ext cx="4718180" cy="646331"/>
          </a:xfrm>
          <a:prstGeom prst="rect">
            <a:avLst/>
          </a:prstGeom>
          <a:noFill/>
        </p:spPr>
        <p:txBody>
          <a:bodyPr wrap="square" rtlCol="0">
            <a:spAutoFit/>
          </a:bodyPr>
          <a:lstStyle/>
          <a:p>
            <a:pPr algn="ctr"/>
            <a:r>
              <a:rPr lang="es-DO" dirty="0">
                <a:solidFill>
                  <a:srgbClr val="FF0000"/>
                </a:solidFill>
              </a:rPr>
              <a:t>Agent: Hello there! I see you have been transferred, how may I help you again?</a:t>
            </a:r>
          </a:p>
        </p:txBody>
      </p:sp>
      <p:pic>
        <p:nvPicPr>
          <p:cNvPr id="11" name="Imagen 10">
            <a:extLst>
              <a:ext uri="{FF2B5EF4-FFF2-40B4-BE49-F238E27FC236}">
                <a16:creationId xmlns:a16="http://schemas.microsoft.com/office/drawing/2014/main" id="{D9D7086A-D711-4937-AED4-0242581E54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3702" y="4939126"/>
            <a:ext cx="552527" cy="523948"/>
          </a:xfrm>
          <a:prstGeom prst="rect">
            <a:avLst/>
          </a:prstGeom>
        </p:spPr>
      </p:pic>
      <p:pic>
        <p:nvPicPr>
          <p:cNvPr id="13" name="Imagen 12">
            <a:extLst>
              <a:ext uri="{FF2B5EF4-FFF2-40B4-BE49-F238E27FC236}">
                <a16:creationId xmlns:a16="http://schemas.microsoft.com/office/drawing/2014/main" id="{17C3F047-2A0F-4DCF-8BB6-9BEE195BA7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4050" y="6133476"/>
            <a:ext cx="647790" cy="590632"/>
          </a:xfrm>
          <a:prstGeom prst="rect">
            <a:avLst/>
          </a:prstGeom>
        </p:spPr>
      </p:pic>
    </p:spTree>
    <p:extLst>
      <p:ext uri="{BB962C8B-B14F-4D97-AF65-F5344CB8AC3E}">
        <p14:creationId xmlns:p14="http://schemas.microsoft.com/office/powerpoint/2010/main" val="4081373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F850413-5A20-4A10-BDCA-6B1CAD8D4AE8}"/>
              </a:ext>
            </a:extLst>
          </p:cNvPr>
          <p:cNvSpPr txBox="1"/>
          <p:nvPr/>
        </p:nvSpPr>
        <p:spPr>
          <a:xfrm>
            <a:off x="363894" y="410548"/>
            <a:ext cx="5019869" cy="461665"/>
          </a:xfrm>
          <a:prstGeom prst="rect">
            <a:avLst/>
          </a:prstGeom>
          <a:noFill/>
        </p:spPr>
        <p:txBody>
          <a:bodyPr wrap="square" rtlCol="0">
            <a:spAutoFit/>
          </a:bodyPr>
          <a:lstStyle/>
          <a:p>
            <a:r>
              <a:rPr lang="es-DO" sz="2400" b="1" dirty="0">
                <a:solidFill>
                  <a:schemeClr val="accent5">
                    <a:lumMod val="50000"/>
                  </a:schemeClr>
                </a:solidFill>
                <a:effectLst>
                  <a:outerShdw blurRad="38100" dist="38100" dir="2700000" algn="tl">
                    <a:srgbClr val="000000">
                      <a:alpha val="43137"/>
                    </a:srgbClr>
                  </a:outerShdw>
                </a:effectLst>
              </a:rPr>
              <a:t>8. Adequate use of spelling</a:t>
            </a:r>
          </a:p>
        </p:txBody>
      </p:sp>
      <p:sp>
        <p:nvSpPr>
          <p:cNvPr id="3" name="CuadroTexto 2">
            <a:extLst>
              <a:ext uri="{FF2B5EF4-FFF2-40B4-BE49-F238E27FC236}">
                <a16:creationId xmlns:a16="http://schemas.microsoft.com/office/drawing/2014/main" id="{B435D97F-20CC-4657-98F8-D0634B37A5D3}"/>
              </a:ext>
            </a:extLst>
          </p:cNvPr>
          <p:cNvSpPr txBox="1"/>
          <p:nvPr/>
        </p:nvSpPr>
        <p:spPr>
          <a:xfrm>
            <a:off x="203718" y="1261579"/>
            <a:ext cx="11784563" cy="369332"/>
          </a:xfrm>
          <a:prstGeom prst="rect">
            <a:avLst/>
          </a:prstGeom>
          <a:noFill/>
        </p:spPr>
        <p:txBody>
          <a:bodyPr wrap="square" rtlCol="0">
            <a:spAutoFit/>
          </a:bodyPr>
          <a:lstStyle/>
          <a:p>
            <a:r>
              <a:rPr lang="en-US" dirty="0"/>
              <a:t>Appropriate use of grammar, punctuation and capitalization rules throughout the conversation. (Correct use of emojis)</a:t>
            </a:r>
            <a:endParaRPr lang="es-DO" dirty="0"/>
          </a:p>
        </p:txBody>
      </p:sp>
      <p:pic>
        <p:nvPicPr>
          <p:cNvPr id="5" name="Imagen 4">
            <a:extLst>
              <a:ext uri="{FF2B5EF4-FFF2-40B4-BE49-F238E27FC236}">
                <a16:creationId xmlns:a16="http://schemas.microsoft.com/office/drawing/2014/main" id="{ECAB47E2-5354-4B6C-9D33-143826F30E11}"/>
              </a:ext>
            </a:extLst>
          </p:cNvPr>
          <p:cNvPicPr>
            <a:picLocks noChangeAspect="1"/>
          </p:cNvPicPr>
          <p:nvPr/>
        </p:nvPicPr>
        <p:blipFill>
          <a:blip r:embed="rId2"/>
          <a:stretch>
            <a:fillRect/>
          </a:stretch>
        </p:blipFill>
        <p:spPr>
          <a:xfrm>
            <a:off x="7773956" y="2490690"/>
            <a:ext cx="2895600" cy="514350"/>
          </a:xfrm>
          <a:prstGeom prst="rect">
            <a:avLst/>
          </a:prstGeom>
        </p:spPr>
      </p:pic>
      <p:pic>
        <p:nvPicPr>
          <p:cNvPr id="7" name="Imagen 6">
            <a:extLst>
              <a:ext uri="{FF2B5EF4-FFF2-40B4-BE49-F238E27FC236}">
                <a16:creationId xmlns:a16="http://schemas.microsoft.com/office/drawing/2014/main" id="{5CFF9A8A-941B-46A5-9E44-68BC32AE8612}"/>
              </a:ext>
            </a:extLst>
          </p:cNvPr>
          <p:cNvPicPr>
            <a:picLocks noChangeAspect="1"/>
          </p:cNvPicPr>
          <p:nvPr/>
        </p:nvPicPr>
        <p:blipFill>
          <a:blip r:embed="rId3"/>
          <a:stretch>
            <a:fillRect/>
          </a:stretch>
        </p:blipFill>
        <p:spPr>
          <a:xfrm>
            <a:off x="7773956" y="3433665"/>
            <a:ext cx="2914650" cy="447675"/>
          </a:xfrm>
          <a:prstGeom prst="rect">
            <a:avLst/>
          </a:prstGeom>
        </p:spPr>
      </p:pic>
      <p:pic>
        <p:nvPicPr>
          <p:cNvPr id="9" name="Imagen 8">
            <a:extLst>
              <a:ext uri="{FF2B5EF4-FFF2-40B4-BE49-F238E27FC236}">
                <a16:creationId xmlns:a16="http://schemas.microsoft.com/office/drawing/2014/main" id="{C226379E-D4A9-4C54-A1A6-EC0C9C207485}"/>
              </a:ext>
            </a:extLst>
          </p:cNvPr>
          <p:cNvPicPr>
            <a:picLocks noChangeAspect="1"/>
          </p:cNvPicPr>
          <p:nvPr/>
        </p:nvPicPr>
        <p:blipFill>
          <a:blip r:embed="rId4"/>
          <a:stretch>
            <a:fillRect/>
          </a:stretch>
        </p:blipFill>
        <p:spPr>
          <a:xfrm>
            <a:off x="843643" y="2490690"/>
            <a:ext cx="3924300" cy="1600200"/>
          </a:xfrm>
          <a:prstGeom prst="rect">
            <a:avLst/>
          </a:prstGeom>
        </p:spPr>
      </p:pic>
      <p:pic>
        <p:nvPicPr>
          <p:cNvPr id="11" name="Imagen 10">
            <a:extLst>
              <a:ext uri="{FF2B5EF4-FFF2-40B4-BE49-F238E27FC236}">
                <a16:creationId xmlns:a16="http://schemas.microsoft.com/office/drawing/2014/main" id="{A10589AA-8709-4E08-AA11-76984B7CCF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18716" y="4807794"/>
            <a:ext cx="552527" cy="523948"/>
          </a:xfrm>
          <a:prstGeom prst="rect">
            <a:avLst/>
          </a:prstGeom>
        </p:spPr>
      </p:pic>
      <p:pic>
        <p:nvPicPr>
          <p:cNvPr id="13" name="Imagen 12">
            <a:extLst>
              <a:ext uri="{FF2B5EF4-FFF2-40B4-BE49-F238E27FC236}">
                <a16:creationId xmlns:a16="http://schemas.microsoft.com/office/drawing/2014/main" id="{C4975E58-69C6-4FC5-BD06-6349848934A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26038" y="4807794"/>
            <a:ext cx="647790" cy="590632"/>
          </a:xfrm>
          <a:prstGeom prst="rect">
            <a:avLst/>
          </a:prstGeom>
        </p:spPr>
      </p:pic>
    </p:spTree>
    <p:extLst>
      <p:ext uri="{BB962C8B-B14F-4D97-AF65-F5344CB8AC3E}">
        <p14:creationId xmlns:p14="http://schemas.microsoft.com/office/powerpoint/2010/main" val="2581913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8DAB35C-3FCA-4833-B501-00ACEBB022E6}"/>
              </a:ext>
            </a:extLst>
          </p:cNvPr>
          <p:cNvSpPr txBox="1"/>
          <p:nvPr/>
        </p:nvSpPr>
        <p:spPr>
          <a:xfrm>
            <a:off x="186612" y="273021"/>
            <a:ext cx="5187820" cy="461665"/>
          </a:xfrm>
          <a:prstGeom prst="rect">
            <a:avLst/>
          </a:prstGeom>
          <a:noFill/>
        </p:spPr>
        <p:txBody>
          <a:bodyPr wrap="square" rtlCol="0">
            <a:spAutoFit/>
          </a:bodyPr>
          <a:lstStyle/>
          <a:p>
            <a:r>
              <a:rPr lang="es-DO" sz="2400" b="1" dirty="0">
                <a:solidFill>
                  <a:schemeClr val="accent5">
                    <a:lumMod val="50000"/>
                  </a:schemeClr>
                </a:solidFill>
                <a:effectLst>
                  <a:outerShdw blurRad="38100" dist="38100" dir="2700000" algn="tl">
                    <a:srgbClr val="000000">
                      <a:alpha val="43137"/>
                    </a:srgbClr>
                  </a:outerShdw>
                </a:effectLst>
              </a:rPr>
              <a:t>9. Security and control</a:t>
            </a:r>
          </a:p>
        </p:txBody>
      </p:sp>
      <p:sp>
        <p:nvSpPr>
          <p:cNvPr id="3" name="CuadroTexto 2">
            <a:extLst>
              <a:ext uri="{FF2B5EF4-FFF2-40B4-BE49-F238E27FC236}">
                <a16:creationId xmlns:a16="http://schemas.microsoft.com/office/drawing/2014/main" id="{0F085490-0523-44B7-97AB-BB926FA0D597}"/>
              </a:ext>
            </a:extLst>
          </p:cNvPr>
          <p:cNvSpPr txBox="1"/>
          <p:nvPr/>
        </p:nvSpPr>
        <p:spPr>
          <a:xfrm>
            <a:off x="186612" y="1007707"/>
            <a:ext cx="11672596" cy="646331"/>
          </a:xfrm>
          <a:prstGeom prst="rect">
            <a:avLst/>
          </a:prstGeom>
          <a:noFill/>
        </p:spPr>
        <p:txBody>
          <a:bodyPr wrap="square" rtlCol="0">
            <a:spAutoFit/>
          </a:bodyPr>
          <a:lstStyle/>
          <a:p>
            <a:r>
              <a:rPr lang="en-US" dirty="0"/>
              <a:t>Secure and protect the member's privacy and personal information. Must not supply exclusive details without accurately knowing the member's account.</a:t>
            </a:r>
            <a:endParaRPr lang="es-DO" dirty="0"/>
          </a:p>
        </p:txBody>
      </p:sp>
      <p:sp>
        <p:nvSpPr>
          <p:cNvPr id="4" name="CuadroTexto 3">
            <a:extLst>
              <a:ext uri="{FF2B5EF4-FFF2-40B4-BE49-F238E27FC236}">
                <a16:creationId xmlns:a16="http://schemas.microsoft.com/office/drawing/2014/main" id="{57C1060D-3ECB-4BD5-AB46-60367A3474E6}"/>
              </a:ext>
            </a:extLst>
          </p:cNvPr>
          <p:cNvSpPr txBox="1"/>
          <p:nvPr/>
        </p:nvSpPr>
        <p:spPr>
          <a:xfrm>
            <a:off x="3956180" y="2235503"/>
            <a:ext cx="3359021" cy="1077218"/>
          </a:xfrm>
          <a:prstGeom prst="rect">
            <a:avLst/>
          </a:prstGeom>
          <a:noFill/>
        </p:spPr>
        <p:txBody>
          <a:bodyPr wrap="square" rtlCol="0">
            <a:spAutoFit/>
          </a:bodyPr>
          <a:lstStyle/>
          <a:p>
            <a:pPr algn="just"/>
            <a:r>
              <a:rPr lang="es-DO" sz="1600" u="sng" dirty="0">
                <a:solidFill>
                  <a:schemeClr val="accent5">
                    <a:lumMod val="75000"/>
                  </a:schemeClr>
                </a:solidFill>
              </a:rPr>
              <a:t>Member:</a:t>
            </a:r>
            <a:r>
              <a:rPr lang="es-DO" sz="1600" dirty="0">
                <a:solidFill>
                  <a:schemeClr val="accent5">
                    <a:lumMod val="75000"/>
                  </a:schemeClr>
                </a:solidFill>
              </a:rPr>
              <a:t> I haven’t received my card yet, I want to check if my residence address entered on my Bella account is the correct one?</a:t>
            </a:r>
          </a:p>
        </p:txBody>
      </p:sp>
      <p:sp>
        <p:nvSpPr>
          <p:cNvPr id="5" name="CuadroTexto 4">
            <a:extLst>
              <a:ext uri="{FF2B5EF4-FFF2-40B4-BE49-F238E27FC236}">
                <a16:creationId xmlns:a16="http://schemas.microsoft.com/office/drawing/2014/main" id="{8C176BEE-E572-4B6C-946C-4C36EF25A3F9}"/>
              </a:ext>
            </a:extLst>
          </p:cNvPr>
          <p:cNvSpPr txBox="1"/>
          <p:nvPr/>
        </p:nvSpPr>
        <p:spPr>
          <a:xfrm>
            <a:off x="7137918" y="3894187"/>
            <a:ext cx="3107093" cy="830997"/>
          </a:xfrm>
          <a:prstGeom prst="rect">
            <a:avLst/>
          </a:prstGeom>
          <a:noFill/>
        </p:spPr>
        <p:txBody>
          <a:bodyPr wrap="square" rtlCol="0">
            <a:spAutoFit/>
          </a:bodyPr>
          <a:lstStyle/>
          <a:p>
            <a:pPr algn="just"/>
            <a:r>
              <a:rPr lang="es-DO" sz="1600" dirty="0">
                <a:solidFill>
                  <a:srgbClr val="FF0000"/>
                </a:solidFill>
              </a:rPr>
              <a:t>Agent: Is this the correct residence address? 0116 3th Ave NW. Detroit DT 55788</a:t>
            </a:r>
          </a:p>
        </p:txBody>
      </p:sp>
      <p:pic>
        <p:nvPicPr>
          <p:cNvPr id="6" name="Imagen 5">
            <a:extLst>
              <a:ext uri="{FF2B5EF4-FFF2-40B4-BE49-F238E27FC236}">
                <a16:creationId xmlns:a16="http://schemas.microsoft.com/office/drawing/2014/main" id="{B798051D-1BEF-4C35-B2C7-DD843A408E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7428" y="5173107"/>
            <a:ext cx="552527" cy="523948"/>
          </a:xfrm>
          <a:prstGeom prst="rect">
            <a:avLst/>
          </a:prstGeom>
        </p:spPr>
      </p:pic>
      <p:sp>
        <p:nvSpPr>
          <p:cNvPr id="7" name="CuadroTexto 6">
            <a:extLst>
              <a:ext uri="{FF2B5EF4-FFF2-40B4-BE49-F238E27FC236}">
                <a16:creationId xmlns:a16="http://schemas.microsoft.com/office/drawing/2014/main" id="{BD8FB206-E667-4D63-B667-9197A108D2BD}"/>
              </a:ext>
            </a:extLst>
          </p:cNvPr>
          <p:cNvSpPr txBox="1"/>
          <p:nvPr/>
        </p:nvSpPr>
        <p:spPr>
          <a:xfrm>
            <a:off x="821093" y="3894186"/>
            <a:ext cx="3918857" cy="1569660"/>
          </a:xfrm>
          <a:prstGeom prst="rect">
            <a:avLst/>
          </a:prstGeom>
          <a:noFill/>
        </p:spPr>
        <p:txBody>
          <a:bodyPr wrap="square" rtlCol="0">
            <a:spAutoFit/>
          </a:bodyPr>
          <a:lstStyle/>
          <a:p>
            <a:pPr algn="just"/>
            <a:r>
              <a:rPr lang="es-DO" sz="1600" dirty="0"/>
              <a:t>Agent: Yes I’ll be more than glad to verify this information for you, would you please provide me the same residence address you entered during the sign up process to see if it matches with the one we have on our system? Thank you in advance!</a:t>
            </a:r>
          </a:p>
        </p:txBody>
      </p:sp>
      <p:pic>
        <p:nvPicPr>
          <p:cNvPr id="9" name="Imagen 8">
            <a:extLst>
              <a:ext uri="{FF2B5EF4-FFF2-40B4-BE49-F238E27FC236}">
                <a16:creationId xmlns:a16="http://schemas.microsoft.com/office/drawing/2014/main" id="{F3AFE6D1-4E24-45F6-B222-E80FD89029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3917" y="5850293"/>
            <a:ext cx="647790" cy="590632"/>
          </a:xfrm>
          <a:prstGeom prst="rect">
            <a:avLst/>
          </a:prstGeom>
        </p:spPr>
      </p:pic>
    </p:spTree>
    <p:extLst>
      <p:ext uri="{BB962C8B-B14F-4D97-AF65-F5344CB8AC3E}">
        <p14:creationId xmlns:p14="http://schemas.microsoft.com/office/powerpoint/2010/main" val="811744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715467F-6720-4771-B77B-359BDA04CABB}"/>
              </a:ext>
            </a:extLst>
          </p:cNvPr>
          <p:cNvSpPr txBox="1"/>
          <p:nvPr/>
        </p:nvSpPr>
        <p:spPr>
          <a:xfrm>
            <a:off x="298580" y="300526"/>
            <a:ext cx="5533053" cy="461665"/>
          </a:xfrm>
          <a:prstGeom prst="rect">
            <a:avLst/>
          </a:prstGeom>
          <a:noFill/>
        </p:spPr>
        <p:txBody>
          <a:bodyPr wrap="square" rtlCol="0">
            <a:spAutoFit/>
          </a:bodyPr>
          <a:lstStyle/>
          <a:p>
            <a:pPr algn="just"/>
            <a:r>
              <a:rPr lang="es-DO" sz="2400" b="1" dirty="0">
                <a:solidFill>
                  <a:schemeClr val="accent5">
                    <a:lumMod val="50000"/>
                  </a:schemeClr>
                </a:solidFill>
                <a:effectLst>
                  <a:outerShdw blurRad="38100" dist="38100" dir="2700000" algn="tl">
                    <a:srgbClr val="000000">
                      <a:alpha val="43137"/>
                    </a:srgbClr>
                  </a:outerShdw>
                </a:effectLst>
              </a:rPr>
              <a:t>10.0 Willingness and gratitude</a:t>
            </a:r>
          </a:p>
        </p:txBody>
      </p:sp>
      <p:sp>
        <p:nvSpPr>
          <p:cNvPr id="3" name="CuadroTexto 2">
            <a:extLst>
              <a:ext uri="{FF2B5EF4-FFF2-40B4-BE49-F238E27FC236}">
                <a16:creationId xmlns:a16="http://schemas.microsoft.com/office/drawing/2014/main" id="{21A34A84-8F22-440D-A42C-2EC3CA4163FC}"/>
              </a:ext>
            </a:extLst>
          </p:cNvPr>
          <p:cNvSpPr txBox="1"/>
          <p:nvPr/>
        </p:nvSpPr>
        <p:spPr>
          <a:xfrm>
            <a:off x="298580" y="1166327"/>
            <a:ext cx="10954138" cy="646331"/>
          </a:xfrm>
          <a:prstGeom prst="rect">
            <a:avLst/>
          </a:prstGeom>
          <a:noFill/>
        </p:spPr>
        <p:txBody>
          <a:bodyPr wrap="square" rtlCol="0">
            <a:spAutoFit/>
          </a:bodyPr>
          <a:lstStyle/>
          <a:p>
            <a:r>
              <a:rPr lang="en-US" dirty="0"/>
              <a:t>Set the expectations with the member throughout the interaction and thank them for choosing us at the end of the conversation.</a:t>
            </a:r>
            <a:endParaRPr lang="es-DO" dirty="0"/>
          </a:p>
        </p:txBody>
      </p:sp>
      <p:pic>
        <p:nvPicPr>
          <p:cNvPr id="5" name="Imagen 4">
            <a:extLst>
              <a:ext uri="{FF2B5EF4-FFF2-40B4-BE49-F238E27FC236}">
                <a16:creationId xmlns:a16="http://schemas.microsoft.com/office/drawing/2014/main" id="{72945B26-0FD5-4926-ABE9-116881D8E7E6}"/>
              </a:ext>
            </a:extLst>
          </p:cNvPr>
          <p:cNvPicPr>
            <a:picLocks noChangeAspect="1"/>
          </p:cNvPicPr>
          <p:nvPr/>
        </p:nvPicPr>
        <p:blipFill>
          <a:blip r:embed="rId2"/>
          <a:stretch>
            <a:fillRect/>
          </a:stretch>
        </p:blipFill>
        <p:spPr>
          <a:xfrm>
            <a:off x="799030" y="2491857"/>
            <a:ext cx="3838575" cy="1314450"/>
          </a:xfrm>
          <a:prstGeom prst="rect">
            <a:avLst/>
          </a:prstGeom>
        </p:spPr>
      </p:pic>
      <p:pic>
        <p:nvPicPr>
          <p:cNvPr id="9" name="Imagen 8">
            <a:extLst>
              <a:ext uri="{FF2B5EF4-FFF2-40B4-BE49-F238E27FC236}">
                <a16:creationId xmlns:a16="http://schemas.microsoft.com/office/drawing/2014/main" id="{FDC3E2AF-59DB-4592-BFD0-A5DC889556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9770" y="2491857"/>
            <a:ext cx="4248150" cy="1314450"/>
          </a:xfrm>
          <a:prstGeom prst="rect">
            <a:avLst/>
          </a:prstGeom>
        </p:spPr>
      </p:pic>
      <p:pic>
        <p:nvPicPr>
          <p:cNvPr id="11" name="Imagen 10">
            <a:extLst>
              <a:ext uri="{FF2B5EF4-FFF2-40B4-BE49-F238E27FC236}">
                <a16:creationId xmlns:a16="http://schemas.microsoft.com/office/drawing/2014/main" id="{451D5084-AF4C-40EC-833D-E6CA6C5B8F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32103" y="4855867"/>
            <a:ext cx="552527" cy="523948"/>
          </a:xfrm>
          <a:prstGeom prst="rect">
            <a:avLst/>
          </a:prstGeom>
        </p:spPr>
      </p:pic>
      <p:pic>
        <p:nvPicPr>
          <p:cNvPr id="13" name="Imagen 12">
            <a:extLst>
              <a:ext uri="{FF2B5EF4-FFF2-40B4-BE49-F238E27FC236}">
                <a16:creationId xmlns:a16="http://schemas.microsoft.com/office/drawing/2014/main" id="{D845CCC4-9EFB-474A-949E-A2319DE7CF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10448" y="4728534"/>
            <a:ext cx="647790" cy="590632"/>
          </a:xfrm>
          <a:prstGeom prst="rect">
            <a:avLst/>
          </a:prstGeom>
        </p:spPr>
      </p:pic>
    </p:spTree>
    <p:extLst>
      <p:ext uri="{BB962C8B-B14F-4D97-AF65-F5344CB8AC3E}">
        <p14:creationId xmlns:p14="http://schemas.microsoft.com/office/powerpoint/2010/main" val="12556942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7584F03-0C96-41AE-B7AC-3C45F058087E}"/>
              </a:ext>
            </a:extLst>
          </p:cNvPr>
          <p:cNvSpPr txBox="1"/>
          <p:nvPr/>
        </p:nvSpPr>
        <p:spPr>
          <a:xfrm>
            <a:off x="233265" y="116229"/>
            <a:ext cx="4581331" cy="461665"/>
          </a:xfrm>
          <a:prstGeom prst="rect">
            <a:avLst/>
          </a:prstGeom>
          <a:noFill/>
        </p:spPr>
        <p:txBody>
          <a:bodyPr wrap="square" rtlCol="0">
            <a:spAutoFit/>
          </a:bodyPr>
          <a:lstStyle/>
          <a:p>
            <a:r>
              <a:rPr lang="es-DO" sz="2400" b="1" dirty="0">
                <a:solidFill>
                  <a:srgbClr val="FF0000"/>
                </a:solidFill>
                <a:effectLst>
                  <a:outerShdw blurRad="38100" dist="38100" dir="2700000" algn="tl">
                    <a:srgbClr val="000000">
                      <a:alpha val="43137"/>
                    </a:srgbClr>
                  </a:outerShdw>
                </a:effectLst>
              </a:rPr>
              <a:t>Business critical</a:t>
            </a:r>
          </a:p>
        </p:txBody>
      </p:sp>
      <p:sp>
        <p:nvSpPr>
          <p:cNvPr id="4" name="CuadroTexto 3">
            <a:extLst>
              <a:ext uri="{FF2B5EF4-FFF2-40B4-BE49-F238E27FC236}">
                <a16:creationId xmlns:a16="http://schemas.microsoft.com/office/drawing/2014/main" id="{07F66A99-9E56-47F3-913A-58A0FA1D4667}"/>
              </a:ext>
            </a:extLst>
          </p:cNvPr>
          <p:cNvSpPr txBox="1"/>
          <p:nvPr/>
        </p:nvSpPr>
        <p:spPr>
          <a:xfrm>
            <a:off x="81641" y="819539"/>
            <a:ext cx="8231933" cy="338554"/>
          </a:xfrm>
          <a:prstGeom prst="rect">
            <a:avLst/>
          </a:prstGeom>
          <a:noFill/>
        </p:spPr>
        <p:txBody>
          <a:bodyPr wrap="square">
            <a:spAutoFit/>
          </a:bodyPr>
          <a:lstStyle/>
          <a:p>
            <a:r>
              <a:rPr lang="es-DO" sz="1600" b="1" dirty="0"/>
              <a:t>1. Used rude tone/ profanity / abusive language / continual interruption of the member.</a:t>
            </a:r>
          </a:p>
        </p:txBody>
      </p:sp>
      <p:sp>
        <p:nvSpPr>
          <p:cNvPr id="6" name="CuadroTexto 5">
            <a:extLst>
              <a:ext uri="{FF2B5EF4-FFF2-40B4-BE49-F238E27FC236}">
                <a16:creationId xmlns:a16="http://schemas.microsoft.com/office/drawing/2014/main" id="{CA66DF5C-84C7-4902-82D9-CCDA8A390CD3}"/>
              </a:ext>
            </a:extLst>
          </p:cNvPr>
          <p:cNvSpPr txBox="1"/>
          <p:nvPr/>
        </p:nvSpPr>
        <p:spPr>
          <a:xfrm>
            <a:off x="81641" y="1458862"/>
            <a:ext cx="12110359" cy="1077218"/>
          </a:xfrm>
          <a:prstGeom prst="rect">
            <a:avLst/>
          </a:prstGeom>
          <a:noFill/>
        </p:spPr>
        <p:txBody>
          <a:bodyPr wrap="square">
            <a:spAutoFit/>
          </a:bodyPr>
          <a:lstStyle/>
          <a:p>
            <a:r>
              <a:rPr lang="es-DO" sz="1600" b="1" dirty="0"/>
              <a:t>2. Disconnected message thread without responding at any point.</a:t>
            </a:r>
          </a:p>
          <a:p>
            <a:endParaRPr lang="es-DO" sz="1600" b="1" dirty="0"/>
          </a:p>
          <a:p>
            <a:r>
              <a:rPr lang="es-DO" sz="1600" b="1" dirty="0">
                <a:solidFill>
                  <a:srgbClr val="FF0000"/>
                </a:solidFill>
              </a:rPr>
              <a:t>-Don’t close the interaction before providing a complete solution to the member, before setting all the expectations with them or by interrupting the member after a questions was asked on their side.</a:t>
            </a:r>
          </a:p>
        </p:txBody>
      </p:sp>
      <p:sp>
        <p:nvSpPr>
          <p:cNvPr id="10" name="CuadroTexto 9">
            <a:extLst>
              <a:ext uri="{FF2B5EF4-FFF2-40B4-BE49-F238E27FC236}">
                <a16:creationId xmlns:a16="http://schemas.microsoft.com/office/drawing/2014/main" id="{860FBD4A-6BD9-4AF6-82B7-575596644CA5}"/>
              </a:ext>
            </a:extLst>
          </p:cNvPr>
          <p:cNvSpPr txBox="1"/>
          <p:nvPr/>
        </p:nvSpPr>
        <p:spPr>
          <a:xfrm>
            <a:off x="81641" y="2782246"/>
            <a:ext cx="8409216" cy="1138773"/>
          </a:xfrm>
          <a:prstGeom prst="rect">
            <a:avLst/>
          </a:prstGeom>
          <a:noFill/>
        </p:spPr>
        <p:txBody>
          <a:bodyPr wrap="square">
            <a:spAutoFit/>
          </a:bodyPr>
          <a:lstStyle/>
          <a:p>
            <a:r>
              <a:rPr lang="es-DO" sz="1600" b="1" dirty="0"/>
              <a:t>3. Negatively presented company / product / affiliates.</a:t>
            </a:r>
          </a:p>
          <a:p>
            <a:endParaRPr lang="es-DO" b="1" dirty="0"/>
          </a:p>
          <a:p>
            <a:pPr algn="just"/>
            <a:r>
              <a:rPr lang="es-DO" sz="1600" b="1" dirty="0">
                <a:solidFill>
                  <a:srgbClr val="FF0000"/>
                </a:solidFill>
              </a:rPr>
              <a:t>-Don’t speak on an inappropriate manner of the company’s name or its products.</a:t>
            </a:r>
          </a:p>
          <a:p>
            <a:pPr marL="285750" indent="-285750" algn="just">
              <a:buFontTx/>
              <a:buChar char="-"/>
            </a:pPr>
            <a:endParaRPr lang="es-DO" sz="1600" dirty="0"/>
          </a:p>
        </p:txBody>
      </p:sp>
      <p:sp>
        <p:nvSpPr>
          <p:cNvPr id="12" name="CuadroTexto 11">
            <a:extLst>
              <a:ext uri="{FF2B5EF4-FFF2-40B4-BE49-F238E27FC236}">
                <a16:creationId xmlns:a16="http://schemas.microsoft.com/office/drawing/2014/main" id="{1EAF2BDC-DF3E-45BE-BA7C-E59067E97D9A}"/>
              </a:ext>
            </a:extLst>
          </p:cNvPr>
          <p:cNvSpPr txBox="1"/>
          <p:nvPr/>
        </p:nvSpPr>
        <p:spPr>
          <a:xfrm>
            <a:off x="81641" y="3972337"/>
            <a:ext cx="7774735" cy="892552"/>
          </a:xfrm>
          <a:prstGeom prst="rect">
            <a:avLst/>
          </a:prstGeom>
          <a:noFill/>
        </p:spPr>
        <p:txBody>
          <a:bodyPr wrap="square">
            <a:spAutoFit/>
          </a:bodyPr>
          <a:lstStyle/>
          <a:p>
            <a:r>
              <a:rPr lang="es-DO" sz="1600" b="1" dirty="0"/>
              <a:t>4. Disregarded data protection.</a:t>
            </a:r>
          </a:p>
          <a:p>
            <a:endParaRPr lang="es-DO" b="1" dirty="0"/>
          </a:p>
          <a:p>
            <a:r>
              <a:rPr lang="es-DO" sz="1600" b="1" dirty="0">
                <a:solidFill>
                  <a:srgbClr val="FF0000"/>
                </a:solidFill>
              </a:rPr>
              <a:t>-Must secure all the personal information of the member without providing it.</a:t>
            </a:r>
          </a:p>
        </p:txBody>
      </p:sp>
      <p:sp>
        <p:nvSpPr>
          <p:cNvPr id="13" name="CuadroTexto 12">
            <a:extLst>
              <a:ext uri="{FF2B5EF4-FFF2-40B4-BE49-F238E27FC236}">
                <a16:creationId xmlns:a16="http://schemas.microsoft.com/office/drawing/2014/main" id="{8750EFC3-8846-44A6-ABED-F3B6D6E7CF13}"/>
              </a:ext>
            </a:extLst>
          </p:cNvPr>
          <p:cNvSpPr txBox="1"/>
          <p:nvPr/>
        </p:nvSpPr>
        <p:spPr>
          <a:xfrm>
            <a:off x="0" y="5189146"/>
            <a:ext cx="10077062" cy="3046988"/>
          </a:xfrm>
          <a:prstGeom prst="rect">
            <a:avLst/>
          </a:prstGeom>
          <a:noFill/>
        </p:spPr>
        <p:txBody>
          <a:bodyPr wrap="square" rtlCol="0">
            <a:spAutoFit/>
          </a:bodyPr>
          <a:lstStyle/>
          <a:p>
            <a:r>
              <a:rPr lang="en-US" sz="1600" b="1" dirty="0"/>
              <a:t>5. Provided incomplete and or inaccurate information during the interaction (Misleading / misrepresentation / avoid answering the member's questions).</a:t>
            </a:r>
          </a:p>
          <a:p>
            <a:endParaRPr lang="en-US" sz="1600" b="1" dirty="0"/>
          </a:p>
          <a:p>
            <a:r>
              <a:rPr lang="en-US" sz="1600" b="1" dirty="0">
                <a:solidFill>
                  <a:srgbClr val="FF0000"/>
                </a:solidFill>
              </a:rPr>
              <a:t>-If you withdraw funds from an ATM you’ll also have to cover the fees.</a:t>
            </a:r>
          </a:p>
          <a:p>
            <a:r>
              <a:rPr lang="en-US" sz="1600" b="1" dirty="0">
                <a:solidFill>
                  <a:srgbClr val="FF0000"/>
                </a:solidFill>
              </a:rPr>
              <a:t>-Bella doesn’t have insurance.</a:t>
            </a:r>
          </a:p>
          <a:p>
            <a:r>
              <a:rPr lang="en-US" sz="1600" b="1" dirty="0">
                <a:solidFill>
                  <a:srgbClr val="FF0000"/>
                </a:solidFill>
              </a:rPr>
              <a:t>-You can use the Bella app on different devices at the same time. (Phone, iPad, computer …)</a:t>
            </a:r>
          </a:p>
          <a:p>
            <a:endParaRPr lang="en-US" sz="1600" b="1" dirty="0"/>
          </a:p>
          <a:p>
            <a:endParaRPr lang="en-US" sz="1600" b="1" dirty="0"/>
          </a:p>
          <a:p>
            <a:endParaRPr lang="en-US" sz="1600" b="1" dirty="0"/>
          </a:p>
          <a:p>
            <a:endParaRPr lang="en-US" sz="1600" b="1" dirty="0"/>
          </a:p>
          <a:p>
            <a:endParaRPr lang="en-US" sz="1600" b="1" dirty="0"/>
          </a:p>
          <a:p>
            <a:endParaRPr lang="es-DO" sz="1600" b="1" dirty="0"/>
          </a:p>
        </p:txBody>
      </p:sp>
      <p:pic>
        <p:nvPicPr>
          <p:cNvPr id="15" name="Imagen 14">
            <a:extLst>
              <a:ext uri="{FF2B5EF4-FFF2-40B4-BE49-F238E27FC236}">
                <a16:creationId xmlns:a16="http://schemas.microsoft.com/office/drawing/2014/main" id="{FC678C51-35B1-476C-9DB4-4E661D1FA6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3581" y="5838434"/>
            <a:ext cx="1028933" cy="975712"/>
          </a:xfrm>
          <a:prstGeom prst="rect">
            <a:avLst/>
          </a:prstGeom>
        </p:spPr>
      </p:pic>
    </p:spTree>
    <p:extLst>
      <p:ext uri="{BB962C8B-B14F-4D97-AF65-F5344CB8AC3E}">
        <p14:creationId xmlns:p14="http://schemas.microsoft.com/office/powerpoint/2010/main" val="29091009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71708A7-6351-4BDE-BA43-FE593EEA4B63}"/>
              </a:ext>
            </a:extLst>
          </p:cNvPr>
          <p:cNvSpPr txBox="1"/>
          <p:nvPr/>
        </p:nvSpPr>
        <p:spPr>
          <a:xfrm>
            <a:off x="158619" y="181957"/>
            <a:ext cx="9769151" cy="6740307"/>
          </a:xfrm>
          <a:prstGeom prst="rect">
            <a:avLst/>
          </a:prstGeom>
          <a:noFill/>
        </p:spPr>
        <p:txBody>
          <a:bodyPr wrap="square" rtlCol="0">
            <a:spAutoFit/>
          </a:bodyPr>
          <a:lstStyle/>
          <a:p>
            <a:r>
              <a:rPr lang="en-US" sz="1600" b="1" dirty="0"/>
              <a:t>6. Unable to determine any error / strange behavior / fraud / or any curious - unusual manner from the member. </a:t>
            </a:r>
            <a:r>
              <a:rPr lang="en-US" sz="1600" b="1" dirty="0">
                <a:solidFill>
                  <a:srgbClr val="FF0000"/>
                </a:solidFill>
              </a:rPr>
              <a:t>Did not send the ''Fraud / Locked Accounts'' template of the predefined content when it's needed.</a:t>
            </a:r>
          </a:p>
          <a:p>
            <a:pPr algn="just" fontAlgn="base"/>
            <a:endParaRPr lang="en-US" sz="1600" b="0" i="0" dirty="0">
              <a:solidFill>
                <a:schemeClr val="accent5">
                  <a:lumMod val="75000"/>
                </a:schemeClr>
              </a:solidFill>
              <a:effectLst/>
            </a:endParaRPr>
          </a:p>
          <a:p>
            <a:pPr algn="just" fontAlgn="base"/>
            <a:r>
              <a:rPr lang="en-US" sz="1600" b="1" i="0" u="sng" dirty="0">
                <a:solidFill>
                  <a:schemeClr val="accent1">
                    <a:lumMod val="50000"/>
                  </a:schemeClr>
                </a:solidFill>
                <a:effectLst/>
              </a:rPr>
              <a:t>(Fraud / Locked accounts template)</a:t>
            </a:r>
          </a:p>
          <a:p>
            <a:pPr algn="just" fontAlgn="base"/>
            <a:r>
              <a:rPr lang="en-US" sz="1600" b="0" i="0" dirty="0">
                <a:solidFill>
                  <a:schemeClr val="accent5">
                    <a:lumMod val="75000"/>
                  </a:schemeClr>
                </a:solidFill>
                <a:effectLst/>
              </a:rPr>
              <a:t>Thank you for reaching out. I sincerely apologize for the inconvenience this has caused. </a:t>
            </a:r>
          </a:p>
          <a:p>
            <a:pPr algn="just" fontAlgn="base"/>
            <a:r>
              <a:rPr lang="en-US" sz="1600" b="0" i="0" dirty="0">
                <a:solidFill>
                  <a:schemeClr val="accent5">
                    <a:lumMod val="75000"/>
                  </a:schemeClr>
                </a:solidFill>
                <a:effectLst/>
              </a:rPr>
              <a:t>We are investigating some recent activity on your account. During this time, your account has been restricted to protect your funds while we complete our investigation. We take security very seriously and truly appreciate your patience while we look into this! And remember, BELLA is designed to ensure that your money is always safe.</a:t>
            </a:r>
          </a:p>
          <a:p>
            <a:pPr algn="just" fontAlgn="base"/>
            <a:r>
              <a:rPr lang="en-US" sz="1600" b="0" i="0" dirty="0">
                <a:solidFill>
                  <a:schemeClr val="accent5">
                    <a:lumMod val="75000"/>
                  </a:schemeClr>
                </a:solidFill>
                <a:effectLst/>
              </a:rPr>
              <a:t>To begin our investigation, please send the following information via this chat: </a:t>
            </a:r>
          </a:p>
          <a:p>
            <a:pPr algn="just" fontAlgn="base"/>
            <a:endParaRPr lang="en-US" sz="1600" b="0" i="0" dirty="0">
              <a:solidFill>
                <a:schemeClr val="accent5">
                  <a:lumMod val="75000"/>
                </a:schemeClr>
              </a:solidFill>
              <a:effectLst/>
            </a:endParaRPr>
          </a:p>
          <a:p>
            <a:pPr algn="just" fontAlgn="base"/>
            <a:r>
              <a:rPr lang="en-US" sz="1600" b="0" i="0" dirty="0">
                <a:solidFill>
                  <a:schemeClr val="accent5">
                    <a:lumMod val="75000"/>
                  </a:schemeClr>
                </a:solidFill>
                <a:effectLst/>
              </a:rPr>
              <a:t>- Full Name</a:t>
            </a:r>
          </a:p>
          <a:p>
            <a:pPr algn="just" fontAlgn="base"/>
            <a:r>
              <a:rPr lang="en-US" sz="1600" b="0" i="0" dirty="0">
                <a:solidFill>
                  <a:schemeClr val="accent5">
                    <a:lumMod val="75000"/>
                  </a:schemeClr>
                </a:solidFill>
                <a:effectLst/>
              </a:rPr>
              <a:t>- DOB</a:t>
            </a:r>
          </a:p>
          <a:p>
            <a:pPr algn="just" fontAlgn="base"/>
            <a:r>
              <a:rPr lang="en-US" sz="1600" b="0" i="0" dirty="0">
                <a:solidFill>
                  <a:schemeClr val="accent5">
                    <a:lumMod val="75000"/>
                  </a:schemeClr>
                </a:solidFill>
                <a:effectLst/>
              </a:rPr>
              <a:t>- Last four of SSN</a:t>
            </a:r>
          </a:p>
          <a:p>
            <a:pPr algn="just" fontAlgn="base"/>
            <a:r>
              <a:rPr lang="en-US" sz="1600" b="0" i="0" dirty="0">
                <a:solidFill>
                  <a:schemeClr val="accent5">
                    <a:lumMod val="75000"/>
                  </a:schemeClr>
                </a:solidFill>
                <a:effectLst/>
              </a:rPr>
              <a:t>- Email address</a:t>
            </a:r>
          </a:p>
          <a:p>
            <a:pPr algn="just" fontAlgn="base"/>
            <a:r>
              <a:rPr lang="en-US" sz="1600" b="0" i="0" dirty="0">
                <a:solidFill>
                  <a:schemeClr val="accent5">
                    <a:lumMod val="75000"/>
                  </a:schemeClr>
                </a:solidFill>
                <a:effectLst/>
              </a:rPr>
              <a:t>- How many savings accounts, if any, you have open</a:t>
            </a:r>
          </a:p>
          <a:p>
            <a:pPr algn="just" fontAlgn="base"/>
            <a:endParaRPr lang="en-US" sz="1600" b="0" i="0" dirty="0">
              <a:solidFill>
                <a:schemeClr val="accent5">
                  <a:lumMod val="75000"/>
                </a:schemeClr>
              </a:solidFill>
              <a:effectLst/>
            </a:endParaRPr>
          </a:p>
          <a:p>
            <a:pPr algn="just" fontAlgn="base"/>
            <a:r>
              <a:rPr lang="en-US" sz="1600" b="0" i="0" dirty="0">
                <a:solidFill>
                  <a:schemeClr val="accent5">
                    <a:lumMod val="75000"/>
                  </a:schemeClr>
                </a:solidFill>
                <a:effectLst/>
              </a:rPr>
              <a:t>Additionally, please use the registered email address on your BELLA account to send the following documents (pdf or jpg) to Compliance@bellaloves.me. Please do not send these over this chat.</a:t>
            </a:r>
          </a:p>
          <a:p>
            <a:pPr algn="just" fontAlgn="base"/>
            <a:r>
              <a:rPr lang="en-US" sz="1600" b="0" i="0" dirty="0">
                <a:solidFill>
                  <a:schemeClr val="accent5">
                    <a:lumMod val="75000"/>
                  </a:schemeClr>
                </a:solidFill>
                <a:effectLst/>
              </a:rPr>
              <a:t>- Pictures of the front and back of your drivers' license, passport, or government ID</a:t>
            </a:r>
          </a:p>
          <a:p>
            <a:pPr algn="just" fontAlgn="base"/>
            <a:r>
              <a:rPr lang="en-US" sz="1600" b="0" i="0" dirty="0">
                <a:solidFill>
                  <a:schemeClr val="accent5">
                    <a:lumMod val="75000"/>
                  </a:schemeClr>
                </a:solidFill>
                <a:effectLst/>
              </a:rPr>
              <a:t>- The most recent statement of your linked bank account</a:t>
            </a:r>
          </a:p>
          <a:p>
            <a:pPr algn="just" fontAlgn="base"/>
            <a:r>
              <a:rPr lang="en-US" sz="1600" b="0" i="0" dirty="0">
                <a:solidFill>
                  <a:schemeClr val="accent5">
                    <a:lumMod val="75000"/>
                  </a:schemeClr>
                </a:solidFill>
                <a:effectLst/>
              </a:rPr>
              <a:t>- A screenshot or PDF of the bank account from which you pulled recent funds, verifying that you had sufficient funds to make that transaction.</a:t>
            </a:r>
          </a:p>
          <a:p>
            <a:pPr algn="just" fontAlgn="base"/>
            <a:endParaRPr lang="en-US" sz="1600" b="0" i="0" dirty="0">
              <a:solidFill>
                <a:schemeClr val="accent5">
                  <a:lumMod val="75000"/>
                </a:schemeClr>
              </a:solidFill>
              <a:effectLst/>
            </a:endParaRPr>
          </a:p>
          <a:p>
            <a:pPr algn="just" fontAlgn="base"/>
            <a:r>
              <a:rPr lang="en-US" sz="1600" b="0" i="0" dirty="0">
                <a:solidFill>
                  <a:schemeClr val="accent5">
                    <a:lumMod val="75000"/>
                  </a:schemeClr>
                </a:solidFill>
                <a:effectLst/>
              </a:rPr>
              <a:t>Thank you for your understanding in this matter and for assisting us in this investigation.</a:t>
            </a:r>
          </a:p>
          <a:p>
            <a:pPr algn="just"/>
            <a:endParaRPr lang="en-US" sz="1600" b="1" dirty="0">
              <a:solidFill>
                <a:schemeClr val="accent5">
                  <a:lumMod val="75000"/>
                </a:schemeClr>
              </a:solidFill>
            </a:endParaRPr>
          </a:p>
          <a:p>
            <a:endParaRPr lang="en-US" sz="1600" b="1" dirty="0"/>
          </a:p>
          <a:p>
            <a:endParaRPr lang="es-DO" sz="1600" b="1" dirty="0"/>
          </a:p>
        </p:txBody>
      </p:sp>
    </p:spTree>
    <p:extLst>
      <p:ext uri="{BB962C8B-B14F-4D97-AF65-F5344CB8AC3E}">
        <p14:creationId xmlns:p14="http://schemas.microsoft.com/office/powerpoint/2010/main" val="4229301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7E7E667-E87F-4B92-A477-EF27F86DB24B}"/>
              </a:ext>
            </a:extLst>
          </p:cNvPr>
          <p:cNvSpPr txBox="1"/>
          <p:nvPr/>
        </p:nvSpPr>
        <p:spPr>
          <a:xfrm>
            <a:off x="233265" y="198375"/>
            <a:ext cx="3694923" cy="461665"/>
          </a:xfrm>
          <a:prstGeom prst="rect">
            <a:avLst/>
          </a:prstGeom>
          <a:noFill/>
        </p:spPr>
        <p:txBody>
          <a:bodyPr wrap="square" rtlCol="0">
            <a:spAutoFit/>
          </a:bodyPr>
          <a:lstStyle/>
          <a:p>
            <a:r>
              <a:rPr lang="es-DO" sz="2400" b="1" dirty="0">
                <a:solidFill>
                  <a:schemeClr val="accent5">
                    <a:lumMod val="50000"/>
                  </a:schemeClr>
                </a:solidFill>
                <a:effectLst>
                  <a:outerShdw blurRad="38100" dist="38100" dir="2700000" algn="tl">
                    <a:srgbClr val="000000">
                      <a:alpha val="43137"/>
                    </a:srgbClr>
                  </a:outerShdw>
                </a:effectLst>
              </a:rPr>
              <a:t> 1. Begin properly</a:t>
            </a:r>
          </a:p>
        </p:txBody>
      </p:sp>
      <p:sp>
        <p:nvSpPr>
          <p:cNvPr id="3" name="CuadroTexto 2">
            <a:extLst>
              <a:ext uri="{FF2B5EF4-FFF2-40B4-BE49-F238E27FC236}">
                <a16:creationId xmlns:a16="http://schemas.microsoft.com/office/drawing/2014/main" id="{C7F9099A-8883-49BE-8AC3-BF270F66A28C}"/>
              </a:ext>
            </a:extLst>
          </p:cNvPr>
          <p:cNvSpPr txBox="1"/>
          <p:nvPr/>
        </p:nvSpPr>
        <p:spPr>
          <a:xfrm>
            <a:off x="129073" y="942391"/>
            <a:ext cx="11933853" cy="646331"/>
          </a:xfrm>
          <a:prstGeom prst="rect">
            <a:avLst/>
          </a:prstGeom>
          <a:noFill/>
        </p:spPr>
        <p:txBody>
          <a:bodyPr wrap="square" rtlCol="0">
            <a:spAutoFit/>
          </a:bodyPr>
          <a:lstStyle/>
          <a:p>
            <a:r>
              <a:rPr lang="en-US" dirty="0"/>
              <a:t>You start a warmhearted and sparkle interaction in an effortless attitude while greeting the member by their name, you demonstrate understanding on their primary request and willingness to help and solve it.</a:t>
            </a:r>
            <a:endParaRPr lang="es-DO" dirty="0"/>
          </a:p>
        </p:txBody>
      </p:sp>
      <p:pic>
        <p:nvPicPr>
          <p:cNvPr id="9" name="Imagen 8">
            <a:extLst>
              <a:ext uri="{FF2B5EF4-FFF2-40B4-BE49-F238E27FC236}">
                <a16:creationId xmlns:a16="http://schemas.microsoft.com/office/drawing/2014/main" id="{E0A56BC4-9A40-4A82-A3E7-EDD2B3A66C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847" y="1988004"/>
            <a:ext cx="4479471" cy="1880533"/>
          </a:xfrm>
          <a:prstGeom prst="rect">
            <a:avLst/>
          </a:prstGeom>
        </p:spPr>
      </p:pic>
      <p:pic>
        <p:nvPicPr>
          <p:cNvPr id="11" name="Imagen 10">
            <a:extLst>
              <a:ext uri="{FF2B5EF4-FFF2-40B4-BE49-F238E27FC236}">
                <a16:creationId xmlns:a16="http://schemas.microsoft.com/office/drawing/2014/main" id="{99573369-C21A-4442-8842-334DCB0EBE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6895" y="2790736"/>
            <a:ext cx="4479470" cy="866864"/>
          </a:xfrm>
          <a:prstGeom prst="rect">
            <a:avLst/>
          </a:prstGeom>
        </p:spPr>
      </p:pic>
      <p:pic>
        <p:nvPicPr>
          <p:cNvPr id="13" name="Imagen 12">
            <a:extLst>
              <a:ext uri="{FF2B5EF4-FFF2-40B4-BE49-F238E27FC236}">
                <a16:creationId xmlns:a16="http://schemas.microsoft.com/office/drawing/2014/main" id="{F305EF1F-6596-458C-900E-CBCF4F5C18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854" y="3929287"/>
            <a:ext cx="4034691" cy="1047117"/>
          </a:xfrm>
          <a:prstGeom prst="rect">
            <a:avLst/>
          </a:prstGeom>
        </p:spPr>
      </p:pic>
      <p:pic>
        <p:nvPicPr>
          <p:cNvPr id="15" name="Imagen 14">
            <a:extLst>
              <a:ext uri="{FF2B5EF4-FFF2-40B4-BE49-F238E27FC236}">
                <a16:creationId xmlns:a16="http://schemas.microsoft.com/office/drawing/2014/main" id="{B3A6F564-1FCB-4BC6-B85E-ECF4498571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30683" y="4134160"/>
            <a:ext cx="552527" cy="523948"/>
          </a:xfrm>
          <a:prstGeom prst="rect">
            <a:avLst/>
          </a:prstGeom>
        </p:spPr>
      </p:pic>
      <p:pic>
        <p:nvPicPr>
          <p:cNvPr id="17" name="Imagen 16">
            <a:extLst>
              <a:ext uri="{FF2B5EF4-FFF2-40B4-BE49-F238E27FC236}">
                <a16:creationId xmlns:a16="http://schemas.microsoft.com/office/drawing/2014/main" id="{BB9F06CC-8D74-4724-B076-807E0916E7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87687" y="6068993"/>
            <a:ext cx="647790" cy="590632"/>
          </a:xfrm>
          <a:prstGeom prst="rect">
            <a:avLst/>
          </a:prstGeom>
        </p:spPr>
      </p:pic>
      <p:pic>
        <p:nvPicPr>
          <p:cNvPr id="19" name="Imagen 18">
            <a:extLst>
              <a:ext uri="{FF2B5EF4-FFF2-40B4-BE49-F238E27FC236}">
                <a16:creationId xmlns:a16="http://schemas.microsoft.com/office/drawing/2014/main" id="{B6FE0B8A-07C4-40A5-88DA-1B3620961D78}"/>
              </a:ext>
            </a:extLst>
          </p:cNvPr>
          <p:cNvPicPr>
            <a:picLocks noChangeAspect="1"/>
          </p:cNvPicPr>
          <p:nvPr/>
        </p:nvPicPr>
        <p:blipFill>
          <a:blip r:embed="rId7"/>
          <a:stretch>
            <a:fillRect/>
          </a:stretch>
        </p:blipFill>
        <p:spPr>
          <a:xfrm>
            <a:off x="905470" y="5067884"/>
            <a:ext cx="4029075" cy="847725"/>
          </a:xfrm>
          <a:prstGeom prst="rect">
            <a:avLst/>
          </a:prstGeom>
        </p:spPr>
      </p:pic>
    </p:spTree>
    <p:extLst>
      <p:ext uri="{BB962C8B-B14F-4D97-AF65-F5344CB8AC3E}">
        <p14:creationId xmlns:p14="http://schemas.microsoft.com/office/powerpoint/2010/main" val="1727816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ED4D49E-D0D3-430E-86D0-F9885B2F3317}"/>
              </a:ext>
            </a:extLst>
          </p:cNvPr>
          <p:cNvSpPr txBox="1"/>
          <p:nvPr/>
        </p:nvSpPr>
        <p:spPr>
          <a:xfrm>
            <a:off x="177282" y="214605"/>
            <a:ext cx="3032449" cy="461665"/>
          </a:xfrm>
          <a:prstGeom prst="rect">
            <a:avLst/>
          </a:prstGeom>
          <a:noFill/>
        </p:spPr>
        <p:txBody>
          <a:bodyPr wrap="square" rtlCol="0">
            <a:spAutoFit/>
          </a:bodyPr>
          <a:lstStyle/>
          <a:p>
            <a:r>
              <a:rPr lang="es-DO" sz="2400" b="1" dirty="0">
                <a:solidFill>
                  <a:schemeClr val="accent5">
                    <a:lumMod val="50000"/>
                  </a:schemeClr>
                </a:solidFill>
                <a:effectLst>
                  <a:outerShdw blurRad="38100" dist="38100" dir="2700000" algn="tl">
                    <a:srgbClr val="000000">
                      <a:alpha val="43137"/>
                    </a:srgbClr>
                  </a:outerShdw>
                </a:effectLst>
              </a:rPr>
              <a:t>2. Active listenning</a:t>
            </a:r>
          </a:p>
        </p:txBody>
      </p:sp>
      <p:sp>
        <p:nvSpPr>
          <p:cNvPr id="4" name="CuadroTexto 3">
            <a:extLst>
              <a:ext uri="{FF2B5EF4-FFF2-40B4-BE49-F238E27FC236}">
                <a16:creationId xmlns:a16="http://schemas.microsoft.com/office/drawing/2014/main" id="{6B0DB273-B69C-444F-970C-789DA483B8C8}"/>
              </a:ext>
            </a:extLst>
          </p:cNvPr>
          <p:cNvSpPr txBox="1"/>
          <p:nvPr/>
        </p:nvSpPr>
        <p:spPr>
          <a:xfrm>
            <a:off x="177282" y="1078945"/>
            <a:ext cx="11653934" cy="646331"/>
          </a:xfrm>
          <a:prstGeom prst="rect">
            <a:avLst/>
          </a:prstGeom>
          <a:noFill/>
        </p:spPr>
        <p:txBody>
          <a:bodyPr wrap="square" rtlCol="0">
            <a:spAutoFit/>
          </a:bodyPr>
          <a:lstStyle/>
          <a:p>
            <a:r>
              <a:rPr lang="en-US" dirty="0"/>
              <a:t>You are lovably committed and warmly attentive by asking probing and clarifying questions, while displaying empathy all the time and showing the member you are interested in going deeper down to solve everything properly.</a:t>
            </a:r>
            <a:endParaRPr lang="es-DO" dirty="0"/>
          </a:p>
        </p:txBody>
      </p:sp>
      <p:pic>
        <p:nvPicPr>
          <p:cNvPr id="6" name="Imagen 5">
            <a:extLst>
              <a:ext uri="{FF2B5EF4-FFF2-40B4-BE49-F238E27FC236}">
                <a16:creationId xmlns:a16="http://schemas.microsoft.com/office/drawing/2014/main" id="{A515E182-E373-4434-AB0A-52EF28244B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7620" y="2285252"/>
            <a:ext cx="3877216" cy="1073768"/>
          </a:xfrm>
          <a:prstGeom prst="rect">
            <a:avLst/>
          </a:prstGeom>
        </p:spPr>
      </p:pic>
      <p:sp>
        <p:nvSpPr>
          <p:cNvPr id="7" name="CuadroTexto 6">
            <a:extLst>
              <a:ext uri="{FF2B5EF4-FFF2-40B4-BE49-F238E27FC236}">
                <a16:creationId xmlns:a16="http://schemas.microsoft.com/office/drawing/2014/main" id="{F0A8BD83-33A8-4F71-B103-CD008E0A9D51}"/>
              </a:ext>
            </a:extLst>
          </p:cNvPr>
          <p:cNvSpPr txBox="1"/>
          <p:nvPr/>
        </p:nvSpPr>
        <p:spPr>
          <a:xfrm>
            <a:off x="7411616" y="2232444"/>
            <a:ext cx="4419600" cy="954107"/>
          </a:xfrm>
          <a:prstGeom prst="rect">
            <a:avLst/>
          </a:prstGeom>
          <a:noFill/>
        </p:spPr>
        <p:txBody>
          <a:bodyPr wrap="square" rtlCol="0">
            <a:spAutoFit/>
          </a:bodyPr>
          <a:lstStyle/>
          <a:p>
            <a:pPr marL="285750" indent="-285750" algn="just">
              <a:buFont typeface="Wingdings" panose="05000000000000000000" pitchFamily="2" charset="2"/>
              <a:buChar char="v"/>
            </a:pPr>
            <a:r>
              <a:rPr lang="es-DO" sz="1400" b="1" u="sng" dirty="0">
                <a:solidFill>
                  <a:schemeClr val="accent1">
                    <a:lumMod val="75000"/>
                  </a:schemeClr>
                </a:solidFill>
              </a:rPr>
              <a:t>Member:</a:t>
            </a:r>
            <a:r>
              <a:rPr lang="es-DO" sz="1400" dirty="0">
                <a:solidFill>
                  <a:schemeClr val="accent1">
                    <a:lumMod val="75000"/>
                  </a:schemeClr>
                </a:solidFill>
              </a:rPr>
              <a:t> I’ve been trying to change my phone number and cannot find the way to do it, I feel so frustrated because I also lost my job yesterday, please help! </a:t>
            </a:r>
          </a:p>
        </p:txBody>
      </p:sp>
      <p:pic>
        <p:nvPicPr>
          <p:cNvPr id="9" name="Imagen 8">
            <a:extLst>
              <a:ext uri="{FF2B5EF4-FFF2-40B4-BE49-F238E27FC236}">
                <a16:creationId xmlns:a16="http://schemas.microsoft.com/office/drawing/2014/main" id="{083D4F7B-6C01-401A-9CE7-4EA6A85C13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620" y="3657893"/>
            <a:ext cx="3905795" cy="1009791"/>
          </a:xfrm>
          <a:prstGeom prst="rect">
            <a:avLst/>
          </a:prstGeom>
        </p:spPr>
      </p:pic>
      <p:pic>
        <p:nvPicPr>
          <p:cNvPr id="11" name="Imagen 10">
            <a:extLst>
              <a:ext uri="{FF2B5EF4-FFF2-40B4-BE49-F238E27FC236}">
                <a16:creationId xmlns:a16="http://schemas.microsoft.com/office/drawing/2014/main" id="{36BFB6A9-A10F-41A2-A617-1E8D7ACCD0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6622" y="5291637"/>
            <a:ext cx="647790" cy="590632"/>
          </a:xfrm>
          <a:prstGeom prst="rect">
            <a:avLst/>
          </a:prstGeom>
        </p:spPr>
      </p:pic>
      <p:sp>
        <p:nvSpPr>
          <p:cNvPr id="12" name="CuadroTexto 11">
            <a:extLst>
              <a:ext uri="{FF2B5EF4-FFF2-40B4-BE49-F238E27FC236}">
                <a16:creationId xmlns:a16="http://schemas.microsoft.com/office/drawing/2014/main" id="{7BC3DEC5-36EE-4E99-A059-55F4948E23E6}"/>
              </a:ext>
            </a:extLst>
          </p:cNvPr>
          <p:cNvSpPr txBox="1"/>
          <p:nvPr/>
        </p:nvSpPr>
        <p:spPr>
          <a:xfrm>
            <a:off x="7573347" y="3657893"/>
            <a:ext cx="4096138" cy="523220"/>
          </a:xfrm>
          <a:prstGeom prst="rect">
            <a:avLst/>
          </a:prstGeom>
          <a:noFill/>
        </p:spPr>
        <p:txBody>
          <a:bodyPr wrap="square" rtlCol="0">
            <a:spAutoFit/>
          </a:bodyPr>
          <a:lstStyle/>
          <a:p>
            <a:pPr marL="285750" indent="-285750">
              <a:buFont typeface="Wingdings" panose="05000000000000000000" pitchFamily="2" charset="2"/>
              <a:buChar char="v"/>
            </a:pPr>
            <a:r>
              <a:rPr lang="es-DO" sz="1400" b="1" u="sng" dirty="0">
                <a:solidFill>
                  <a:srgbClr val="FF0000"/>
                </a:solidFill>
              </a:rPr>
              <a:t>Agent:</a:t>
            </a:r>
            <a:r>
              <a:rPr lang="es-DO" sz="1400" dirty="0">
                <a:solidFill>
                  <a:srgbClr val="FF0000"/>
                </a:solidFill>
              </a:rPr>
              <a:t> To change your phone number, go to the ME section  on the app and change it.</a:t>
            </a:r>
          </a:p>
        </p:txBody>
      </p:sp>
      <p:pic>
        <p:nvPicPr>
          <p:cNvPr id="14" name="Imagen 13">
            <a:extLst>
              <a:ext uri="{FF2B5EF4-FFF2-40B4-BE49-F238E27FC236}">
                <a16:creationId xmlns:a16="http://schemas.microsoft.com/office/drawing/2014/main" id="{62FE5DB8-3EE7-45F1-97E1-30EDCC5FA3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21416" y="5255107"/>
            <a:ext cx="552527" cy="523948"/>
          </a:xfrm>
          <a:prstGeom prst="rect">
            <a:avLst/>
          </a:prstGeom>
        </p:spPr>
      </p:pic>
    </p:spTree>
    <p:extLst>
      <p:ext uri="{BB962C8B-B14F-4D97-AF65-F5344CB8AC3E}">
        <p14:creationId xmlns:p14="http://schemas.microsoft.com/office/powerpoint/2010/main" val="2570936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4360142-202E-408A-93CB-3727C90B56E0}"/>
              </a:ext>
            </a:extLst>
          </p:cNvPr>
          <p:cNvSpPr txBox="1"/>
          <p:nvPr/>
        </p:nvSpPr>
        <p:spPr>
          <a:xfrm>
            <a:off x="195944" y="298580"/>
            <a:ext cx="4795934" cy="461665"/>
          </a:xfrm>
          <a:prstGeom prst="rect">
            <a:avLst/>
          </a:prstGeom>
          <a:noFill/>
        </p:spPr>
        <p:txBody>
          <a:bodyPr wrap="square" rtlCol="0">
            <a:spAutoFit/>
          </a:bodyPr>
          <a:lstStyle/>
          <a:p>
            <a:r>
              <a:rPr lang="es-DO" sz="2400" b="1" dirty="0">
                <a:solidFill>
                  <a:schemeClr val="accent5">
                    <a:lumMod val="50000"/>
                  </a:schemeClr>
                </a:solidFill>
                <a:effectLst>
                  <a:outerShdw blurRad="38100" dist="38100" dir="2700000" algn="tl">
                    <a:srgbClr val="000000">
                      <a:alpha val="43137"/>
                    </a:srgbClr>
                  </a:outerShdw>
                </a:effectLst>
              </a:rPr>
              <a:t>3. Product &amp; System Knowledge</a:t>
            </a:r>
          </a:p>
        </p:txBody>
      </p:sp>
      <p:sp>
        <p:nvSpPr>
          <p:cNvPr id="3" name="CuadroTexto 2">
            <a:extLst>
              <a:ext uri="{FF2B5EF4-FFF2-40B4-BE49-F238E27FC236}">
                <a16:creationId xmlns:a16="http://schemas.microsoft.com/office/drawing/2014/main" id="{1682BF71-8403-4908-BC88-8893494C0CFE}"/>
              </a:ext>
            </a:extLst>
          </p:cNvPr>
          <p:cNvSpPr txBox="1"/>
          <p:nvPr/>
        </p:nvSpPr>
        <p:spPr>
          <a:xfrm>
            <a:off x="195944" y="1129004"/>
            <a:ext cx="11625942" cy="646331"/>
          </a:xfrm>
          <a:prstGeom prst="rect">
            <a:avLst/>
          </a:prstGeom>
          <a:noFill/>
        </p:spPr>
        <p:txBody>
          <a:bodyPr wrap="square" rtlCol="0">
            <a:spAutoFit/>
          </a:bodyPr>
          <a:lstStyle/>
          <a:p>
            <a:r>
              <a:rPr lang="en-US" dirty="0"/>
              <a:t>You utilize available tools to determine what is necessary to know about a member along with their inquiry. You know what can and cannot be done in our systems and are up-to-date on products.</a:t>
            </a:r>
            <a:endParaRPr lang="es-DO" dirty="0"/>
          </a:p>
        </p:txBody>
      </p:sp>
      <p:sp>
        <p:nvSpPr>
          <p:cNvPr id="4" name="CuadroTexto 3">
            <a:extLst>
              <a:ext uri="{FF2B5EF4-FFF2-40B4-BE49-F238E27FC236}">
                <a16:creationId xmlns:a16="http://schemas.microsoft.com/office/drawing/2014/main" id="{84E3C068-AC76-4E2E-8C90-2F536F687C32}"/>
              </a:ext>
            </a:extLst>
          </p:cNvPr>
          <p:cNvSpPr txBox="1"/>
          <p:nvPr/>
        </p:nvSpPr>
        <p:spPr>
          <a:xfrm>
            <a:off x="3797559" y="2593167"/>
            <a:ext cx="3788228" cy="2769989"/>
          </a:xfrm>
          <a:prstGeom prst="rect">
            <a:avLst/>
          </a:prstGeom>
          <a:noFill/>
        </p:spPr>
        <p:txBody>
          <a:bodyPr wrap="square" rtlCol="0">
            <a:spAutoFit/>
          </a:bodyPr>
          <a:lstStyle/>
          <a:p>
            <a:pPr marL="285750" indent="-285750" algn="ctr">
              <a:buFont typeface="Wingdings" panose="05000000000000000000" pitchFamily="2" charset="2"/>
              <a:buChar char="ü"/>
            </a:pPr>
            <a:r>
              <a:rPr lang="es-DO" sz="2000" b="1" dirty="0">
                <a:solidFill>
                  <a:schemeClr val="accent6">
                    <a:lumMod val="50000"/>
                  </a:schemeClr>
                </a:solidFill>
              </a:rPr>
              <a:t>Agent widget (AW)</a:t>
            </a:r>
          </a:p>
          <a:p>
            <a:pPr marL="285750" indent="-285750" algn="ctr">
              <a:buFont typeface="Wingdings" panose="05000000000000000000" pitchFamily="2" charset="2"/>
              <a:buChar char="ü"/>
            </a:pPr>
            <a:r>
              <a:rPr lang="es-DO" sz="2000" b="1" dirty="0">
                <a:solidFill>
                  <a:schemeClr val="accent6">
                    <a:lumMod val="50000"/>
                  </a:schemeClr>
                </a:solidFill>
              </a:rPr>
              <a:t>Handbook</a:t>
            </a:r>
          </a:p>
          <a:p>
            <a:pPr marL="285750" indent="-285750" algn="ctr">
              <a:buFont typeface="Wingdings" panose="05000000000000000000" pitchFamily="2" charset="2"/>
              <a:buChar char="ü"/>
            </a:pPr>
            <a:r>
              <a:rPr lang="es-DO" sz="2000" b="1" dirty="0">
                <a:solidFill>
                  <a:schemeClr val="accent6">
                    <a:lumMod val="50000"/>
                  </a:schemeClr>
                </a:solidFill>
              </a:rPr>
              <a:t>Application</a:t>
            </a:r>
          </a:p>
          <a:p>
            <a:pPr marL="285750" indent="-285750" algn="ctr">
              <a:buFont typeface="Wingdings" panose="05000000000000000000" pitchFamily="2" charset="2"/>
              <a:buChar char="ü"/>
            </a:pPr>
            <a:r>
              <a:rPr lang="es-DO" sz="2000" b="1" dirty="0">
                <a:solidFill>
                  <a:schemeClr val="accent6">
                    <a:lumMod val="50000"/>
                  </a:schemeClr>
                </a:solidFill>
              </a:rPr>
              <a:t>App screenshots steps</a:t>
            </a:r>
          </a:p>
          <a:p>
            <a:pPr marL="285750" indent="-285750" algn="ctr">
              <a:buFont typeface="Wingdings" panose="05000000000000000000" pitchFamily="2" charset="2"/>
              <a:buChar char="ü"/>
            </a:pPr>
            <a:r>
              <a:rPr lang="es-DO" sz="2000" b="1" dirty="0">
                <a:solidFill>
                  <a:schemeClr val="accent6">
                    <a:lumMod val="50000"/>
                  </a:schemeClr>
                </a:solidFill>
              </a:rPr>
              <a:t>App manual steps document</a:t>
            </a:r>
          </a:p>
          <a:p>
            <a:pPr marL="285750" indent="-285750" algn="ctr">
              <a:buFont typeface="Wingdings" panose="05000000000000000000" pitchFamily="2" charset="2"/>
              <a:buChar char="ü"/>
            </a:pPr>
            <a:r>
              <a:rPr lang="es-DO" sz="2000" b="1" dirty="0">
                <a:solidFill>
                  <a:schemeClr val="accent6">
                    <a:lumMod val="50000"/>
                  </a:schemeClr>
                </a:solidFill>
              </a:rPr>
              <a:t>Website</a:t>
            </a:r>
          </a:p>
          <a:p>
            <a:pPr algn="ctr"/>
            <a:endParaRPr lang="es-DO" sz="1800" dirty="0"/>
          </a:p>
          <a:p>
            <a:pPr marL="285750" indent="-285750" algn="ctr">
              <a:buFont typeface="Wingdings" panose="05000000000000000000" pitchFamily="2" charset="2"/>
              <a:buChar char="ü"/>
            </a:pPr>
            <a:endParaRPr lang="es-DO" dirty="0"/>
          </a:p>
          <a:p>
            <a:pPr marL="285750" indent="-285750" algn="ctr">
              <a:buFont typeface="Wingdings" panose="05000000000000000000" pitchFamily="2" charset="2"/>
              <a:buChar char="ü"/>
            </a:pPr>
            <a:endParaRPr lang="es-DO" dirty="0"/>
          </a:p>
        </p:txBody>
      </p:sp>
    </p:spTree>
    <p:extLst>
      <p:ext uri="{BB962C8B-B14F-4D97-AF65-F5344CB8AC3E}">
        <p14:creationId xmlns:p14="http://schemas.microsoft.com/office/powerpoint/2010/main" val="1120919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EDBFB34-0B8B-4BEB-A90A-FD59A58FCB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1012" y="475861"/>
            <a:ext cx="10260563" cy="6382139"/>
          </a:xfrm>
          <a:prstGeom prst="rect">
            <a:avLst/>
          </a:prstGeom>
        </p:spPr>
      </p:pic>
      <p:sp>
        <p:nvSpPr>
          <p:cNvPr id="4" name="CuadroTexto 3">
            <a:extLst>
              <a:ext uri="{FF2B5EF4-FFF2-40B4-BE49-F238E27FC236}">
                <a16:creationId xmlns:a16="http://schemas.microsoft.com/office/drawing/2014/main" id="{464C6356-43D2-445C-A95C-71191C19FD8F}"/>
              </a:ext>
            </a:extLst>
          </p:cNvPr>
          <p:cNvSpPr txBox="1"/>
          <p:nvPr/>
        </p:nvSpPr>
        <p:spPr>
          <a:xfrm>
            <a:off x="3862874" y="14196"/>
            <a:ext cx="4982547" cy="461665"/>
          </a:xfrm>
          <a:prstGeom prst="rect">
            <a:avLst/>
          </a:prstGeom>
          <a:noFill/>
        </p:spPr>
        <p:txBody>
          <a:bodyPr wrap="square" rtlCol="0">
            <a:spAutoFit/>
          </a:bodyPr>
          <a:lstStyle/>
          <a:p>
            <a:pPr algn="ctr"/>
            <a:r>
              <a:rPr lang="es-DO" sz="2400" b="1" dirty="0">
                <a:solidFill>
                  <a:schemeClr val="accent1">
                    <a:lumMod val="50000"/>
                  </a:schemeClr>
                </a:solidFill>
                <a:effectLst>
                  <a:outerShdw blurRad="38100" dist="38100" dir="2700000" algn="tl">
                    <a:srgbClr val="000000">
                      <a:alpha val="43137"/>
                    </a:srgbClr>
                  </a:outerShdw>
                </a:effectLst>
              </a:rPr>
              <a:t>Widget</a:t>
            </a:r>
          </a:p>
        </p:txBody>
      </p:sp>
    </p:spTree>
    <p:extLst>
      <p:ext uri="{BB962C8B-B14F-4D97-AF65-F5344CB8AC3E}">
        <p14:creationId xmlns:p14="http://schemas.microsoft.com/office/powerpoint/2010/main" val="2279325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AAA6704-FB98-491D-931C-E7EF40BFA4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31845"/>
            <a:ext cx="5839918" cy="6326156"/>
          </a:xfrm>
          <a:prstGeom prst="rect">
            <a:avLst/>
          </a:prstGeom>
        </p:spPr>
      </p:pic>
      <p:pic>
        <p:nvPicPr>
          <p:cNvPr id="5" name="Imagen 4">
            <a:extLst>
              <a:ext uri="{FF2B5EF4-FFF2-40B4-BE49-F238E27FC236}">
                <a16:creationId xmlns:a16="http://schemas.microsoft.com/office/drawing/2014/main" id="{DBA32566-83A4-4AEE-8D18-AB4B056F0C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9918" y="0"/>
            <a:ext cx="6352082" cy="6858000"/>
          </a:xfrm>
          <a:prstGeom prst="rect">
            <a:avLst/>
          </a:prstGeom>
        </p:spPr>
      </p:pic>
      <p:sp>
        <p:nvSpPr>
          <p:cNvPr id="6" name="CuadroTexto 5">
            <a:extLst>
              <a:ext uri="{FF2B5EF4-FFF2-40B4-BE49-F238E27FC236}">
                <a16:creationId xmlns:a16="http://schemas.microsoft.com/office/drawing/2014/main" id="{F283F408-C366-4157-B0A4-DCA6E7027638}"/>
              </a:ext>
            </a:extLst>
          </p:cNvPr>
          <p:cNvSpPr txBox="1"/>
          <p:nvPr/>
        </p:nvSpPr>
        <p:spPr>
          <a:xfrm>
            <a:off x="610633" y="81257"/>
            <a:ext cx="4618653" cy="461665"/>
          </a:xfrm>
          <a:prstGeom prst="rect">
            <a:avLst/>
          </a:prstGeom>
          <a:noFill/>
        </p:spPr>
        <p:txBody>
          <a:bodyPr wrap="square" rtlCol="0">
            <a:spAutoFit/>
          </a:bodyPr>
          <a:lstStyle/>
          <a:p>
            <a:pPr algn="ctr"/>
            <a:r>
              <a:rPr lang="es-DO" sz="2400" b="1" dirty="0">
                <a:solidFill>
                  <a:schemeClr val="accent1">
                    <a:lumMod val="50000"/>
                  </a:schemeClr>
                </a:solidFill>
                <a:effectLst>
                  <a:outerShdw blurRad="38100" dist="38100" dir="2700000" algn="tl">
                    <a:srgbClr val="000000">
                      <a:alpha val="43137"/>
                    </a:srgbClr>
                  </a:outerShdw>
                </a:effectLst>
              </a:rPr>
              <a:t>Handbook</a:t>
            </a:r>
          </a:p>
        </p:txBody>
      </p:sp>
    </p:spTree>
    <p:extLst>
      <p:ext uri="{BB962C8B-B14F-4D97-AF65-F5344CB8AC3E}">
        <p14:creationId xmlns:p14="http://schemas.microsoft.com/office/powerpoint/2010/main" val="3836127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E406D34-7E91-45A9-9800-684C38907C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1371" y="0"/>
            <a:ext cx="4129257" cy="6858000"/>
          </a:xfrm>
          <a:prstGeom prst="rect">
            <a:avLst/>
          </a:prstGeom>
        </p:spPr>
      </p:pic>
      <p:sp>
        <p:nvSpPr>
          <p:cNvPr id="4" name="CuadroTexto 3">
            <a:extLst>
              <a:ext uri="{FF2B5EF4-FFF2-40B4-BE49-F238E27FC236}">
                <a16:creationId xmlns:a16="http://schemas.microsoft.com/office/drawing/2014/main" id="{74B1F463-8D52-4170-8B2A-70E94D56AB14}"/>
              </a:ext>
            </a:extLst>
          </p:cNvPr>
          <p:cNvSpPr txBox="1"/>
          <p:nvPr/>
        </p:nvSpPr>
        <p:spPr>
          <a:xfrm>
            <a:off x="8665029" y="382555"/>
            <a:ext cx="3312367" cy="461665"/>
          </a:xfrm>
          <a:prstGeom prst="rect">
            <a:avLst/>
          </a:prstGeom>
          <a:noFill/>
          <a:effectLst>
            <a:glow>
              <a:schemeClr val="accent1">
                <a:satMod val="175000"/>
                <a:alpha val="40000"/>
              </a:schemeClr>
            </a:glow>
          </a:effectLst>
          <a:scene3d>
            <a:camera prst="orthographicFront"/>
            <a:lightRig rig="threePt" dir="t"/>
          </a:scene3d>
          <a:sp3d>
            <a:bevelT w="19050" h="6350"/>
          </a:sp3d>
        </p:spPr>
        <p:txBody>
          <a:bodyPr wrap="square" rtlCol="0">
            <a:spAutoFit/>
          </a:bodyPr>
          <a:lstStyle/>
          <a:p>
            <a:pPr algn="ctr"/>
            <a:r>
              <a:rPr lang="es-DO" sz="2400" b="1" dirty="0">
                <a:solidFill>
                  <a:schemeClr val="accent1">
                    <a:lumMod val="50000"/>
                  </a:schemeClr>
                </a:solidFill>
                <a:effectLst>
                  <a:outerShdw blurRad="38100" dist="38100" dir="2700000" algn="tl">
                    <a:srgbClr val="000000">
                      <a:alpha val="43137"/>
                    </a:srgbClr>
                  </a:outerShdw>
                </a:effectLst>
              </a:rPr>
              <a:t>Application </a:t>
            </a:r>
          </a:p>
        </p:txBody>
      </p:sp>
      <p:cxnSp>
        <p:nvCxnSpPr>
          <p:cNvPr id="10" name="Conector: angular 9">
            <a:extLst>
              <a:ext uri="{FF2B5EF4-FFF2-40B4-BE49-F238E27FC236}">
                <a16:creationId xmlns:a16="http://schemas.microsoft.com/office/drawing/2014/main" id="{FBA7899D-BFC9-4457-8E9E-63D81DCB9DAC}"/>
              </a:ext>
            </a:extLst>
          </p:cNvPr>
          <p:cNvCxnSpPr>
            <a:cxnSpLocks/>
          </p:cNvCxnSpPr>
          <p:nvPr/>
        </p:nvCxnSpPr>
        <p:spPr>
          <a:xfrm rot="10800000" flipV="1">
            <a:off x="8248261" y="844218"/>
            <a:ext cx="2771192" cy="1105879"/>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7622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3417A8E-673E-4F9C-83CB-440F7DDADF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1722"/>
            <a:ext cx="6037182" cy="4954555"/>
          </a:xfrm>
          <a:prstGeom prst="rect">
            <a:avLst/>
          </a:prstGeom>
        </p:spPr>
      </p:pic>
      <p:pic>
        <p:nvPicPr>
          <p:cNvPr id="5" name="Imagen 4">
            <a:extLst>
              <a:ext uri="{FF2B5EF4-FFF2-40B4-BE49-F238E27FC236}">
                <a16:creationId xmlns:a16="http://schemas.microsoft.com/office/drawing/2014/main" id="{EC83421E-2011-4268-A93B-F6E58D206B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7182" y="0"/>
            <a:ext cx="6154818" cy="6858000"/>
          </a:xfrm>
          <a:prstGeom prst="rect">
            <a:avLst/>
          </a:prstGeom>
        </p:spPr>
      </p:pic>
      <p:sp>
        <p:nvSpPr>
          <p:cNvPr id="6" name="CuadroTexto 5">
            <a:extLst>
              <a:ext uri="{FF2B5EF4-FFF2-40B4-BE49-F238E27FC236}">
                <a16:creationId xmlns:a16="http://schemas.microsoft.com/office/drawing/2014/main" id="{67CDE5F1-3BBB-4F5B-8538-2A1BA9E8BB2E}"/>
              </a:ext>
            </a:extLst>
          </p:cNvPr>
          <p:cNvSpPr txBox="1"/>
          <p:nvPr/>
        </p:nvSpPr>
        <p:spPr>
          <a:xfrm>
            <a:off x="494522" y="317241"/>
            <a:ext cx="4749282" cy="400110"/>
          </a:xfrm>
          <a:prstGeom prst="rect">
            <a:avLst/>
          </a:prstGeom>
          <a:noFill/>
        </p:spPr>
        <p:txBody>
          <a:bodyPr wrap="square" rtlCol="0">
            <a:spAutoFit/>
          </a:bodyPr>
          <a:lstStyle/>
          <a:p>
            <a:pPr algn="ctr"/>
            <a:r>
              <a:rPr lang="es-DO" sz="2000" b="1" dirty="0">
                <a:solidFill>
                  <a:schemeClr val="accent1">
                    <a:lumMod val="50000"/>
                  </a:schemeClr>
                </a:solidFill>
                <a:effectLst>
                  <a:outerShdw blurRad="38100" dist="38100" dir="2700000" algn="tl">
                    <a:srgbClr val="000000">
                      <a:alpha val="43137"/>
                    </a:srgbClr>
                  </a:outerShdw>
                </a:effectLst>
              </a:rPr>
              <a:t>App screenshots steps</a:t>
            </a:r>
          </a:p>
        </p:txBody>
      </p:sp>
    </p:spTree>
    <p:extLst>
      <p:ext uri="{BB962C8B-B14F-4D97-AF65-F5344CB8AC3E}">
        <p14:creationId xmlns:p14="http://schemas.microsoft.com/office/powerpoint/2010/main" val="1924956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125B146-BAE4-4804-B4A0-EB34213D20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7158"/>
            <a:ext cx="12192000" cy="6260841"/>
          </a:xfrm>
          <a:prstGeom prst="rect">
            <a:avLst/>
          </a:prstGeom>
        </p:spPr>
      </p:pic>
      <p:sp>
        <p:nvSpPr>
          <p:cNvPr id="4" name="CuadroTexto 3">
            <a:extLst>
              <a:ext uri="{FF2B5EF4-FFF2-40B4-BE49-F238E27FC236}">
                <a16:creationId xmlns:a16="http://schemas.microsoft.com/office/drawing/2014/main" id="{1A9895F6-B11B-4CD0-82D8-E431CE314DFC}"/>
              </a:ext>
            </a:extLst>
          </p:cNvPr>
          <p:cNvSpPr txBox="1"/>
          <p:nvPr/>
        </p:nvSpPr>
        <p:spPr>
          <a:xfrm>
            <a:off x="2509935" y="83975"/>
            <a:ext cx="6587412" cy="400110"/>
          </a:xfrm>
          <a:prstGeom prst="rect">
            <a:avLst/>
          </a:prstGeom>
          <a:noFill/>
        </p:spPr>
        <p:txBody>
          <a:bodyPr wrap="square" rtlCol="0">
            <a:spAutoFit/>
          </a:bodyPr>
          <a:lstStyle/>
          <a:p>
            <a:pPr algn="ctr"/>
            <a:r>
              <a:rPr lang="es-DO" sz="2000" b="1" dirty="0">
                <a:solidFill>
                  <a:schemeClr val="accent1">
                    <a:lumMod val="50000"/>
                  </a:schemeClr>
                </a:solidFill>
                <a:effectLst>
                  <a:outerShdw blurRad="38100" dist="38100" dir="2700000" algn="tl">
                    <a:srgbClr val="000000">
                      <a:alpha val="43137"/>
                    </a:srgbClr>
                  </a:outerShdw>
                </a:effectLst>
              </a:rPr>
              <a:t>App manual steps document</a:t>
            </a:r>
          </a:p>
        </p:txBody>
      </p:sp>
    </p:spTree>
    <p:extLst>
      <p:ext uri="{BB962C8B-B14F-4D97-AF65-F5344CB8AC3E}">
        <p14:creationId xmlns:p14="http://schemas.microsoft.com/office/powerpoint/2010/main" val="287255088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309</TotalTime>
  <Words>1257</Words>
  <Application>Microsoft Office PowerPoint</Application>
  <PresentationFormat>Panorámica</PresentationFormat>
  <Paragraphs>90</Paragraphs>
  <Slides>19</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19</vt:i4>
      </vt:variant>
    </vt:vector>
  </HeadingPairs>
  <TitlesOfParts>
    <vt:vector size="24" baseType="lpstr">
      <vt:lpstr>Arial</vt:lpstr>
      <vt:lpstr>Calibri</vt:lpstr>
      <vt:lpstr>Calibri Light</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Kelly</dc:creator>
  <cp:lastModifiedBy>Kelly</cp:lastModifiedBy>
  <cp:revision>29</cp:revision>
  <dcterms:created xsi:type="dcterms:W3CDTF">2021-01-29T14:09:16Z</dcterms:created>
  <dcterms:modified xsi:type="dcterms:W3CDTF">2021-01-29T19:19:09Z</dcterms:modified>
</cp:coreProperties>
</file>